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 id="2147483686" r:id="rId7"/>
    <p:sldMasterId id="214748368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Lst>
  <p:sldSz cy="5143500" cx="9144000"/>
  <p:notesSz cx="6858000" cy="9144000"/>
  <p:embeddedFontLst>
    <p:embeddedFont>
      <p:font typeface="Anton"/>
      <p:regular r:id="rId82"/>
    </p:embeddedFont>
    <p:embeddedFont>
      <p:font typeface="Lato"/>
      <p:regular r:id="rId83"/>
      <p:bold r:id="rId84"/>
      <p:italic r:id="rId85"/>
      <p:boldItalic r:id="rId86"/>
    </p:embeddedFont>
    <p:embeddedFont>
      <p:font typeface="Lato Light"/>
      <p:regular r:id="rId87"/>
      <p:bold r:id="rId88"/>
      <p:italic r:id="rId89"/>
      <p:boldItalic r:id="rId90"/>
    </p:embeddedFont>
    <p:embeddedFont>
      <p:font typeface="Didact Gothic"/>
      <p:regular r:id="rId91"/>
    </p:embeddedFont>
    <p:embeddedFont>
      <p:font typeface="Helvetica Neue"/>
      <p:regular r:id="rId92"/>
      <p:bold r:id="rId93"/>
      <p:italic r:id="rId94"/>
      <p:boldItalic r:id="rId95"/>
    </p:embeddedFont>
    <p:embeddedFont>
      <p:font typeface="Helvetica Neue Light"/>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0E939E-618B-4F96-B916-6DB84896BD4B}">
  <a:tblStyle styleId="{070E939E-618B-4F96-B916-6DB84896BD4B}"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36BB218-1C89-4C8D-AB13-9B5A233BCFE7}" styleName="Table_1">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HelveticaNeue-boldItalic.fntdata"/><Relationship Id="rId94" Type="http://schemas.openxmlformats.org/officeDocument/2006/relationships/font" Target="fonts/HelveticaNeue-italic.fntdata"/><Relationship Id="rId97" Type="http://schemas.openxmlformats.org/officeDocument/2006/relationships/font" Target="fonts/HelveticaNeueLight-bold.fntdata"/><Relationship Id="rId96" Type="http://schemas.openxmlformats.org/officeDocument/2006/relationships/font" Target="fonts/HelveticaNeueLight-regular.fntdata"/><Relationship Id="rId11" Type="http://schemas.openxmlformats.org/officeDocument/2006/relationships/slide" Target="slides/slide2.xml"/><Relationship Id="rId99" Type="http://schemas.openxmlformats.org/officeDocument/2006/relationships/font" Target="fonts/HelveticaNeueLight-boldItalic.fntdata"/><Relationship Id="rId10" Type="http://schemas.openxmlformats.org/officeDocument/2006/relationships/slide" Target="slides/slide1.xml"/><Relationship Id="rId98" Type="http://schemas.openxmlformats.org/officeDocument/2006/relationships/font" Target="fonts/HelveticaNeueLight-italic.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DidactGothic-regular.fntdata"/><Relationship Id="rId90" Type="http://schemas.openxmlformats.org/officeDocument/2006/relationships/font" Target="fonts/LatoLight-boldItalic.fntdata"/><Relationship Id="rId93" Type="http://schemas.openxmlformats.org/officeDocument/2006/relationships/font" Target="fonts/HelveticaNeue-bold.fntdata"/><Relationship Id="rId92" Type="http://schemas.openxmlformats.org/officeDocument/2006/relationships/font" Target="fonts/HelveticaNeue-regular.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font" Target="fonts/Lato-bold.fntdata"/><Relationship Id="rId83" Type="http://schemas.openxmlformats.org/officeDocument/2006/relationships/font" Target="fonts/Lato-regular.fntdata"/><Relationship Id="rId86" Type="http://schemas.openxmlformats.org/officeDocument/2006/relationships/font" Target="fonts/Lato-boldItalic.fntdata"/><Relationship Id="rId85" Type="http://schemas.openxmlformats.org/officeDocument/2006/relationships/font" Target="fonts/Lato-italic.fntdata"/><Relationship Id="rId88" Type="http://schemas.openxmlformats.org/officeDocument/2006/relationships/font" Target="fonts/LatoLight-bold.fntdata"/><Relationship Id="rId87" Type="http://schemas.openxmlformats.org/officeDocument/2006/relationships/font" Target="fonts/LatoLight-regular.fntdata"/><Relationship Id="rId89" Type="http://schemas.openxmlformats.org/officeDocument/2006/relationships/font" Target="fonts/LatoLight-italic.fntdata"/><Relationship Id="rId80" Type="http://schemas.openxmlformats.org/officeDocument/2006/relationships/slide" Target="slides/slide71.xml"/><Relationship Id="rId82" Type="http://schemas.openxmlformats.org/officeDocument/2006/relationships/font" Target="fonts/Anton-regular.fntdata"/><Relationship Id="rId81" Type="http://schemas.openxmlformats.org/officeDocument/2006/relationships/slide" Target="slides/slide72.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83a6abe5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e83a6abe5b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83a6abe5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e83a6abe5b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Primera clase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83a6abe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e83a6abe5b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Primera clase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83a6abe5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e83a6abe5b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Primera clase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83a6abe5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e83a6abe5b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Primera clase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83a6abe5b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e83a6abe5b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83a6abe5b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e83a6abe5b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83a6abe5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e83a6abe5b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a:solidFill>
                  <a:schemeClr val="dk1"/>
                </a:solidFill>
                <a:highlight>
                  <a:schemeClr val="lt1"/>
                </a:highlight>
                <a:latin typeface="Helvetica Neue Light"/>
                <a:ea typeface="Helvetica Neue Light"/>
                <a:cs typeface="Helvetica Neue Light"/>
                <a:sym typeface="Helvetica Neue Light"/>
              </a:rPr>
              <a:t>Primera clase</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8ce1cbf88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e8ce1cbf88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8ce1cbf88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e8ce1cbf88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8ce1cbf88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e8ce1cbf88_0_6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83a6abe5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e83a6abe5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8ce1cbf88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e8ce1cbf88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8ce1cbf88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e8ce1cbf88_0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8ce1cbf88_0_6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e8ce1cbf88_0_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8ce1cbf88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e8ce1cbf88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8ce1cbf88_0_7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e8ce1cbf88_0_7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8ce1cbf88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e8ce1cbf88_0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8ce1cbf88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e8ce1cbf88_0_7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8ce1cbf88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e8ce1cbf88_0_7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200">
                <a:solidFill>
                  <a:schemeClr val="dk1"/>
                </a:solidFill>
                <a:latin typeface="Helvetica Neue"/>
                <a:ea typeface="Helvetica Neue"/>
                <a:cs typeface="Helvetica Neue"/>
                <a:sym typeface="Helvetica Neue"/>
              </a:rPr>
              <a:t>Un </a:t>
            </a:r>
            <a:r>
              <a:rPr i="1" lang="es" sz="1200">
                <a:solidFill>
                  <a:schemeClr val="dk1"/>
                </a:solidFill>
                <a:latin typeface="Helvetica Neue"/>
                <a:ea typeface="Helvetica Neue"/>
                <a:cs typeface="Helvetica Neue"/>
                <a:sym typeface="Helvetica Neue"/>
              </a:rPr>
              <a:t>sketch</a:t>
            </a:r>
            <a:r>
              <a:rPr lang="es" sz="1200">
                <a:solidFill>
                  <a:schemeClr val="dk1"/>
                </a:solidFill>
                <a:latin typeface="Helvetica Neue"/>
                <a:ea typeface="Helvetica Neue"/>
                <a:cs typeface="Helvetica Neue"/>
                <a:sym typeface="Helvetica Neue"/>
              </a:rPr>
              <a:t> es un dibujo rápido o bosquejo de guía general que no tiene por qué tener muchos detalles y que reproduce un concepto, idea o generalidad de un proyecto de una manera muy sencilla. Por generalidad se realiza a mano con lápiz y borrador por su facilidad en el momento de plasmar una base o punto de partida.</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100"/>
              </a:spcBef>
              <a:spcAft>
                <a:spcPts val="1100"/>
              </a:spcAft>
              <a:buSzPts val="1100"/>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8ce1cbf88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e8ce1cbf88_0_7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8ce1cbf88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e8ce1cbf88_0_7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Es una representación estática en baja calidad de un diseño. Considere a los Wireframes como la columna vertebral de su diseño donde tendrá una representación de cada parte importante del producto final.</a:t>
            </a:r>
            <a:endParaRPr sz="1200">
              <a:solidFill>
                <a:schemeClr val="dk1"/>
              </a:solidFill>
              <a:latin typeface="Helvetica Neue"/>
              <a:ea typeface="Helvetica Neue"/>
              <a:cs typeface="Helvetica Neue"/>
              <a:sym typeface="Helvetica Neue"/>
            </a:endParaRPr>
          </a:p>
          <a:p>
            <a:pPr indent="0" lvl="0" marL="0" rtl="0" algn="l">
              <a:lnSpc>
                <a:spcPct val="150000"/>
              </a:lnSpc>
              <a:spcBef>
                <a:spcPts val="110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83a6abe5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e83a6abe5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8ce1cbf88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e8ce1cbf88_0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8ce1cbf88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e8ce1cbf88_0_7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Representa la estructura de la información, visualiza el contenido y demuestra las funcionalidades básicas de una manera estática.</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Permite revisar la parte visual real del proyecto.</a:t>
            </a:r>
            <a:endParaRPr>
              <a:latin typeface="Helvetica Neue"/>
              <a:ea typeface="Helvetica Neue"/>
              <a:cs typeface="Helvetica Neue"/>
              <a:sym typeface="Helvetica Neue"/>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8ce1cbf88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e8ce1cbf88_0_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Simula la interacción interfaz-usuario y debe permitir que el usuario:</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110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Experimente interactuando con la interfaz y contenido del proyecto.</a:t>
            </a:r>
            <a:endParaRPr sz="1200">
              <a:solidFill>
                <a:schemeClr val="dk1"/>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Pruebe las principales interacciones de una manera similar al producto final.</a:t>
            </a:r>
            <a:endParaRPr sz="1200">
              <a:solidFill>
                <a:schemeClr val="dk1"/>
              </a:solidFill>
              <a:latin typeface="Helvetica Neue"/>
              <a:ea typeface="Helvetica Neue"/>
              <a:cs typeface="Helvetica Neue"/>
              <a:sym typeface="Helvetica Neue"/>
            </a:endParaRPr>
          </a:p>
          <a:p>
            <a:pPr indent="0" lvl="0" marL="0" rtl="0" algn="l">
              <a:lnSpc>
                <a:spcPct val="150000"/>
              </a:lnSpc>
              <a:spcBef>
                <a:spcPts val="1100"/>
              </a:spcBef>
              <a:spcAft>
                <a:spcPts val="1100"/>
              </a:spcAft>
              <a:buSzPts val="1100"/>
              <a:buNone/>
            </a:pPr>
            <a:r>
              <a:t/>
            </a:r>
            <a:endParaRPr b="1"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8ce1cbf88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e8ce1cbf88_0_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8ce1cbf88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e8ce1cbf88_0_8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8ce1cbf88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e8ce1cbf88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8ce1cbf88_0_8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e8ce1cbf88_0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8ce1cbf88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e8ce1cbf88_0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e8ce1cbf88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e8ce1cbf88_0_8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8ce1cbf88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8ce1cbf88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83a6abe5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e83a6abe5b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8ce1cbf88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e8ce1cbf88_0_8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8ce1cbf88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e8ce1cbf88_0_8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e8ce1cbf88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e8ce1cbf88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e8ce1cbf88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e8ce1cbf88_0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8ce1cbf8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e8ce1cbf88_0_8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8ce1cbf88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e8ce1cbf88_0_9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e8ce1cbf88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e8ce1cbf88_0_9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e8ce1cbf88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e8ce1cbf88_0_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8ce1cbf88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e8ce1cbf88_0_9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8ce1cbf88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e8ce1cbf88_0_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83a6abe5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e83a6abe5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e8ce1cbf88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e8ce1cbf88_0_9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e8ce1cbf88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e8ce1cbf88_0_9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8ce1cbf88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e8ce1cbf88_0_9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e8ce1cbf88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e8ce1cbf88_0_9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e8ce1cbf88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e8ce1cbf88_0_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8ce1cbf88_0_9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e8ce1cbf88_0_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8ce1cbf88_0_9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e8ce1cbf88_0_9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e8ce1cbf88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e8ce1cbf88_0_9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8ce1cbf88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e8ce1cbf88_0_9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8ce1cbf88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e8ce1cbf88_0_10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83a6abe5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e83a6abe5b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e8ce1cbf88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e8ce1cbf88_0_10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el article puede tener su header y footer </a:t>
            </a:r>
            <a:r>
              <a:rPr lang="es"/>
              <a:t>también</a:t>
            </a:r>
            <a:r>
              <a:rPr lang="es"/>
              <a:t> secciones dentro.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e8ce1cbf88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e8ce1cbf88_0_10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cffef4a8da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cffef4a8d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e8ce1cbf88_0_10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e8ce1cbf88_0_10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8ce1cbf88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e8ce1cbf88_0_10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e8ce1cbf88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e8ce1cbf88_0_10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e8ce1cbf88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e8ce1cbf88_0_10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e8ce1cbf88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e8ce1cbf88_0_10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8ce1cbf88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e8ce1cbf88_0_10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e8ce1cbf88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ge8ce1cbf88_0_10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81008bb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f81008bbb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e8ce1cbf88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e8ce1cbf88_0_10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8ce1cbf88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e8ce1cbf88_0_1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e8ce1cbf88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e8ce1cbf88_0_10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83a6abe5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e83a6abe5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83a6abe5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e83a6abe5b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 name="Google Shape;58;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9" name="Google Shape;5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2" name="Google Shape;62;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9" name="Google Shape;69;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0" name="Google Shape;70;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26"/>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9" name="Google Shape;99;p26"/>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6" name="Google Shape;106;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7" name="Google Shape;10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 name="Google Shape;11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1" name="Shape 111"/>
        <p:cNvGrpSpPr/>
        <p:nvPr/>
      </p:nvGrpSpPr>
      <p:grpSpPr>
        <a:xfrm>
          <a:off x="0" y="0"/>
          <a:ext cx="0" cy="0"/>
          <a:chOff x="0" y="0"/>
          <a:chExt cx="0" cy="0"/>
        </a:xfrm>
      </p:grpSpPr>
      <p:sp>
        <p:nvSpPr>
          <p:cNvPr id="112" name="Google Shape;11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4" name="Google Shape;11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5" name="Shape 115"/>
        <p:cNvGrpSpPr/>
        <p:nvPr/>
      </p:nvGrpSpPr>
      <p:grpSpPr>
        <a:xfrm>
          <a:off x="0" y="0"/>
          <a:ext cx="0" cy="0"/>
          <a:chOff x="0" y="0"/>
          <a:chExt cx="0" cy="0"/>
        </a:xfrm>
      </p:grpSpPr>
      <p:sp>
        <p:nvSpPr>
          <p:cNvPr id="116" name="Google Shape;11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8" name="Google Shape;118;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9" name="Google Shape;11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3" name="Shape 123"/>
        <p:cNvGrpSpPr/>
        <p:nvPr/>
      </p:nvGrpSpPr>
      <p:grpSpPr>
        <a:xfrm>
          <a:off x="0" y="0"/>
          <a:ext cx="0" cy="0"/>
          <a:chOff x="0" y="0"/>
          <a:chExt cx="0" cy="0"/>
        </a:xfrm>
      </p:grpSpPr>
      <p:sp>
        <p:nvSpPr>
          <p:cNvPr id="124" name="Google Shape;124;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 name="Google Shape;125;p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6" name="Google Shape;12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7" name="Shape 127"/>
        <p:cNvGrpSpPr/>
        <p:nvPr/>
      </p:nvGrpSpPr>
      <p:grpSpPr>
        <a:xfrm>
          <a:off x="0" y="0"/>
          <a:ext cx="0" cy="0"/>
          <a:chOff x="0" y="0"/>
          <a:chExt cx="0" cy="0"/>
        </a:xfrm>
      </p:grpSpPr>
      <p:sp>
        <p:nvSpPr>
          <p:cNvPr id="128" name="Google Shape;128;p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9" name="Google Shape;12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0" name="Shape 130"/>
        <p:cNvGrpSpPr/>
        <p:nvPr/>
      </p:nvGrpSpPr>
      <p:grpSpPr>
        <a:xfrm>
          <a:off x="0" y="0"/>
          <a:ext cx="0" cy="0"/>
          <a:chOff x="0" y="0"/>
          <a:chExt cx="0" cy="0"/>
        </a:xfrm>
      </p:grpSpPr>
      <p:sp>
        <p:nvSpPr>
          <p:cNvPr id="131" name="Google Shape;131;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3" name="Google Shape;133;p3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4" name="Google Shape;134;p3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5" name="Google Shape;13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sp>
        <p:nvSpPr>
          <p:cNvPr id="137" name="Google Shape;137;p3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8" name="Google Shape;13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sp>
        <p:nvSpPr>
          <p:cNvPr id="140" name="Google Shape;140;p3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Google Shape;141;p3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2" name="Google Shape;14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6" name="Shape 146"/>
        <p:cNvGrpSpPr/>
        <p:nvPr/>
      </p:nvGrpSpPr>
      <p:grpSpPr>
        <a:xfrm>
          <a:off x="0" y="0"/>
          <a:ext cx="0" cy="0"/>
          <a:chOff x="0" y="0"/>
          <a:chExt cx="0" cy="0"/>
        </a:xfrm>
      </p:grpSpPr>
      <p:sp>
        <p:nvSpPr>
          <p:cNvPr id="147" name="Google Shape;147;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48" name="Google Shape;148;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9" name="Google Shape;14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0" name="Shape 100"/>
        <p:cNvGrpSpPr/>
        <p:nvPr/>
      </p:nvGrpSpPr>
      <p:grpSpPr>
        <a:xfrm>
          <a:off x="0" y="0"/>
          <a:ext cx="0" cy="0"/>
          <a:chOff x="0" y="0"/>
          <a:chExt cx="0" cy="0"/>
        </a:xfrm>
      </p:grpSpPr>
      <p:sp>
        <p:nvSpPr>
          <p:cNvPr id="101" name="Google Shape;10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2" name="Google Shape;10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03" name="Google Shape;10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s://federicodelpiano.github.io/proyecto_final/" TargetMode="External"/><Relationship Id="rId4" Type="http://schemas.openxmlformats.org/officeDocument/2006/relationships/hyperlink" Target="https://jonarosas.github.io/proyecto_final/index.html" TargetMode="External"/><Relationship Id="rId9" Type="http://schemas.openxmlformats.org/officeDocument/2006/relationships/image" Target="../media/image15.png"/><Relationship Id="rId5" Type="http://schemas.openxmlformats.org/officeDocument/2006/relationships/hyperlink" Target="https://emilianop7.github.io/coder_final/" TargetMode="External"/><Relationship Id="rId6" Type="http://schemas.openxmlformats.org/officeDocument/2006/relationships/hyperlink" Target="https://silvina645.github.io/final/index.html" TargetMode="External"/><Relationship Id="rId7" Type="http://schemas.openxmlformats.org/officeDocument/2006/relationships/hyperlink" Target="http://www.coderhouse.com/proyectos" TargetMode="External"/><Relationship Id="rId8"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3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plataforma.coderhouse.com/video-tutoriales"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33.png"/><Relationship Id="rId8"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docs.google.com/document/d/1vru5OL0SRTuE0THR7MKkuC62gAAzaCNVDzOD8PkMwPU/edit" TargetMode="External"/><Relationship Id="rId4" Type="http://schemas.openxmlformats.org/officeDocument/2006/relationships/image" Target="../media/image7.png"/><Relationship Id="rId5" Type="http://schemas.openxmlformats.org/officeDocument/2006/relationships/image" Target="../media/image32.png"/><Relationship Id="rId6" Type="http://schemas.openxmlformats.org/officeDocument/2006/relationships/image" Target="../media/image3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4.jp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youtu.be/sNVjfMLofSg" TargetMode="External"/><Relationship Id="rId4" Type="http://schemas.openxmlformats.org/officeDocument/2006/relationships/hyperlink" Target="https://drive.google.com/file/d/1OeGepr7_wno1kmd1_tjZ3jG_hMt4BL8W/view?usp=sharing" TargetMode="External"/><Relationship Id="rId5" Type="http://schemas.openxmlformats.org/officeDocument/2006/relationships/hyperlink" Target="https://drive.google.com/file/d/1OeGepr7_wno1kmd1_tjZ3jG_hMt4BL8W/view?usp=sharing" TargetMode="External"/><Relationship Id="rId6" Type="http://schemas.openxmlformats.org/officeDocument/2006/relationships/hyperlink" Target="https://drive.google.com/file/d/1OeGepr7_wno1kmd1_tjZ3jG_hMt4BL8W/view?usp=sharing" TargetMode="External"/><Relationship Id="rId7" Type="http://schemas.openxmlformats.org/officeDocument/2006/relationships/image" Target="../media/image1.png"/><Relationship Id="rId8"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6.png"/><Relationship Id="rId6" Type="http://schemas.openxmlformats.org/officeDocument/2006/relationships/image" Target="../media/image36.png"/><Relationship Id="rId7"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s://fonts.google.com/" TargetMode="External"/><Relationship Id="rId4"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www.colourlovers.com/" TargetMode="External"/><Relationship Id="rId4" Type="http://schemas.openxmlformats.org/officeDocument/2006/relationships/hyperlink" Target="https://color.adobe.com/es/create/color-wheel" TargetMode="External"/><Relationship Id="rId5" Type="http://schemas.openxmlformats.org/officeDocument/2006/relationships/hyperlink" Target="https://www.awwwards.com/" TargetMode="External"/><Relationship Id="rId6" Type="http://schemas.openxmlformats.org/officeDocument/2006/relationships/image" Target="../media/image49.png"/><Relationship Id="rId7" Type="http://schemas.openxmlformats.org/officeDocument/2006/relationships/image" Target="../media/image40.png"/><Relationship Id="rId8" Type="http://schemas.openxmlformats.org/officeDocument/2006/relationships/hyperlink" Target="https://drive.google.com/drive/folders/1vL4JiK04MZcibFbL-5rzwrWAdjteBS-i?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0.jpg"/><Relationship Id="rId4" Type="http://schemas.openxmlformats.org/officeDocument/2006/relationships/hyperlink" Target="http://www.coderhouse.com" TargetMode="External"/><Relationship Id="rId5"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hyperlink" Target="https://www.w3.org/QA/Tips/Doctype.html.e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57.png"/><Relationship Id="rId4" Type="http://schemas.openxmlformats.org/officeDocument/2006/relationships/hyperlink" Target="https://view.genial.ly/61a7993f3ef3cf0dac4e4b9c/interactive-content-faqs-desarrollo-web"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7.png"/><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6.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66.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 Id="rId3" Type="http://schemas.openxmlformats.org/officeDocument/2006/relationships/hyperlink" Target="https://www.youtube.com/watch?v=P3pFRCFodog" TargetMode="External"/><Relationship Id="rId4" Type="http://schemas.openxmlformats.org/officeDocument/2006/relationships/image" Target="../media/image20.png"/><Relationship Id="rId5" Type="http://schemas.openxmlformats.org/officeDocument/2006/relationships/image" Target="../media/image63.png"/><Relationship Id="rId6"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hyperlink" Target="https://www.youtube.com/watch?v=dIGxJCqLJlY" TargetMode="External"/><Relationship Id="rId4" Type="http://schemas.openxmlformats.org/officeDocument/2006/relationships/hyperlink" Target="https://www.invisionapp.com/" TargetMode="External"/><Relationship Id="rId5" Type="http://schemas.openxmlformats.org/officeDocument/2006/relationships/hyperlink" Target="https://mzl.la/2PCaR3h" TargetMode="External"/><Relationship Id="rId6" Type="http://schemas.openxmlformats.org/officeDocument/2006/relationships/image" Target="../media/image7.png"/><Relationship Id="rId7" Type="http://schemas.openxmlformats.org/officeDocument/2006/relationships/image" Target="../media/image59.png"/><Relationship Id="rId8"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 Id="rId3" Type="http://schemas.openxmlformats.org/officeDocument/2006/relationships/hyperlink" Target="https://plataforma.coderhouse.com/beneficios" TargetMode="External"/><Relationship Id="rId4" Type="http://schemas.openxmlformats.org/officeDocument/2006/relationships/image" Target="../media/image42.png"/><Relationship Id="rId5"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53" name="Shape 153"/>
        <p:cNvGrpSpPr/>
        <p:nvPr/>
      </p:nvGrpSpPr>
      <p:grpSpPr>
        <a:xfrm>
          <a:off x="0" y="0"/>
          <a:ext cx="0" cy="0"/>
          <a:chOff x="0" y="0"/>
          <a:chExt cx="0" cy="0"/>
        </a:xfrm>
      </p:grpSpPr>
      <p:sp>
        <p:nvSpPr>
          <p:cNvPr id="154" name="Google Shape;154;p41"/>
          <p:cNvSpPr txBox="1"/>
          <p:nvPr/>
        </p:nvSpPr>
        <p:spPr>
          <a:xfrm>
            <a:off x="1398000" y="1633388"/>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55" name="Google Shape;155;p41"/>
          <p:cNvPicPr preferRelativeResize="0"/>
          <p:nvPr/>
        </p:nvPicPr>
        <p:blipFill rotWithShape="1">
          <a:blip r:embed="rId3">
            <a:alphaModFix/>
          </a:blip>
          <a:srcRect b="0" l="0" r="0" t="0"/>
          <a:stretch/>
        </p:blipFill>
        <p:spPr>
          <a:xfrm>
            <a:off x="4125950" y="2766676"/>
            <a:ext cx="892100" cy="743425"/>
          </a:xfrm>
          <a:prstGeom prst="rect">
            <a:avLst/>
          </a:prstGeom>
          <a:noFill/>
          <a:ln>
            <a:noFill/>
          </a:ln>
        </p:spPr>
      </p:pic>
      <p:pic>
        <p:nvPicPr>
          <p:cNvPr id="156" name="Google Shape;156;p4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0" name="Shape 250"/>
        <p:cNvGrpSpPr/>
        <p:nvPr/>
      </p:nvGrpSpPr>
      <p:grpSpPr>
        <a:xfrm>
          <a:off x="0" y="0"/>
          <a:ext cx="0" cy="0"/>
          <a:chOff x="0" y="0"/>
          <a:chExt cx="0" cy="0"/>
        </a:xfrm>
      </p:grpSpPr>
      <p:sp>
        <p:nvSpPr>
          <p:cNvPr id="251" name="Google Shape;251;p50"/>
          <p:cNvSpPr txBox="1"/>
          <p:nvPr>
            <p:ph type="ctrTitle"/>
          </p:nvPr>
        </p:nvSpPr>
        <p:spPr>
          <a:xfrm>
            <a:off x="2417500" y="564350"/>
            <a:ext cx="44871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252" name="Google Shape;252;p50"/>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 sz="1700" u="none" cap="none" strike="noStrike">
                <a:solidFill>
                  <a:schemeClr val="dk1"/>
                </a:solidFill>
                <a:latin typeface="Helvetica Neue Light"/>
                <a:ea typeface="Helvetica Neue Light"/>
                <a:cs typeface="Helvetica Neue Light"/>
                <a:sym typeface="Helvetica Neue Light"/>
              </a:rPr>
              <a:t>El Proyecto Final se construye a partir de los </a:t>
            </a:r>
            <a:r>
              <a:rPr b="1" i="0" lang="es" sz="1700" u="none" cap="none" strike="noStrike">
                <a:solidFill>
                  <a:schemeClr val="dk1"/>
                </a:solidFill>
                <a:latin typeface="Helvetica Neue"/>
                <a:ea typeface="Helvetica Neue"/>
                <a:cs typeface="Helvetica Neue"/>
                <a:sym typeface="Helvetica Neue"/>
              </a:rPr>
              <a:t>desafíos</a:t>
            </a:r>
            <a:r>
              <a:rPr b="0" i="0" lang="es" sz="1700" u="none" cap="none" strike="noStrike">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rgbClr val="000000"/>
                </a:solidFill>
                <a:latin typeface="Helvetica Neue Light"/>
                <a:ea typeface="Helvetica Neue Light"/>
                <a:cs typeface="Helvetica Neue Light"/>
                <a:sym typeface="Helvetica Neue Light"/>
              </a:rPr>
              <a:t>El </a:t>
            </a:r>
            <a:r>
              <a:rPr b="1" i="0" lang="es" sz="1700" u="none" cap="none" strike="noStrike">
                <a:solidFill>
                  <a:srgbClr val="000000"/>
                </a:solidFill>
                <a:latin typeface="Helvetica Neue"/>
                <a:ea typeface="Helvetica Neue"/>
                <a:cs typeface="Helvetica Neue"/>
                <a:sym typeface="Helvetica Neue"/>
              </a:rPr>
              <a:t>proyecto final</a:t>
            </a:r>
            <a:r>
              <a:rPr b="0" i="0" lang="es" sz="1700" u="none" cap="none" strike="noStrike">
                <a:solidFill>
                  <a:srgbClr val="000000"/>
                </a:solidFill>
                <a:latin typeface="Helvetica Neue Light"/>
                <a:ea typeface="Helvetica Neue Light"/>
                <a:cs typeface="Helvetica Neue Light"/>
                <a:sym typeface="Helvetica Neue Light"/>
              </a:rPr>
              <a:t> se debe subir a la plataforma la ante-última o última clase del curso. </a:t>
            </a:r>
            <a:r>
              <a:rPr b="0" i="1" lang="es" sz="1700" u="none" cap="none" strike="noStrike">
                <a:solidFill>
                  <a:srgbClr val="000000"/>
                </a:solidFill>
                <a:latin typeface="Helvetica Neue Light"/>
                <a:ea typeface="Helvetica Neue Light"/>
                <a:cs typeface="Helvetica Neue Light"/>
                <a:sym typeface="Helvetica Neue Light"/>
              </a:rPr>
              <a:t>En caso de no hacerlo tendrás 20 días a partir de la finalización del curso para cargarlo en la plataforma</a:t>
            </a:r>
            <a:r>
              <a:rPr b="0" i="0" lang="es" sz="1700" u="none" cap="none" strike="noStrike">
                <a:solidFill>
                  <a:srgbClr val="000000"/>
                </a:solidFill>
                <a:latin typeface="Helvetica Neue Light"/>
                <a:ea typeface="Helvetica Neue Light"/>
                <a:cs typeface="Helvetica Neue Light"/>
                <a:sym typeface="Helvetica Neue Light"/>
              </a:rPr>
              <a:t>. </a:t>
            </a:r>
            <a:r>
              <a:rPr b="0" i="1" lang="es" sz="1700" u="none" cap="none" strike="noStrike">
                <a:solidFill>
                  <a:srgbClr val="000000"/>
                </a:solidFill>
                <a:latin typeface="Helvetica Neue Light"/>
                <a:ea typeface="Helvetica Neue Light"/>
                <a:cs typeface="Helvetica Neue Light"/>
                <a:sym typeface="Helvetica Neue Light"/>
              </a:rPr>
              <a:t>Pasados esos días el botón de entrega se inhabilitará.</a:t>
            </a:r>
            <a:endParaRPr b="0" i="1" sz="17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253" name="Google Shape;253;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54" name="Google Shape;254;p50"/>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58" name="Shape 258"/>
        <p:cNvGrpSpPr/>
        <p:nvPr/>
      </p:nvGrpSpPr>
      <p:grpSpPr>
        <a:xfrm>
          <a:off x="0" y="0"/>
          <a:ext cx="0" cy="0"/>
          <a:chOff x="0" y="0"/>
          <a:chExt cx="0" cy="0"/>
        </a:xfrm>
      </p:grpSpPr>
      <p:sp>
        <p:nvSpPr>
          <p:cNvPr id="259" name="Google Shape;259;p5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¿CUÁL ES NUESTRO PROYECTO FINAL?</a:t>
            </a:r>
            <a:endParaRPr b="0" i="1" sz="3600" u="none" cap="none" strike="noStrike">
              <a:solidFill>
                <a:srgbClr val="121212"/>
              </a:solidFill>
              <a:latin typeface="Anton"/>
              <a:ea typeface="Anton"/>
              <a:cs typeface="Anton"/>
              <a:sym typeface="Anton"/>
            </a:endParaRPr>
          </a:p>
        </p:txBody>
      </p:sp>
      <p:pic>
        <p:nvPicPr>
          <p:cNvPr id="260" name="Google Shape;260;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4" name="Shape 264"/>
        <p:cNvGrpSpPr/>
        <p:nvPr/>
      </p:nvGrpSpPr>
      <p:grpSpPr>
        <a:xfrm>
          <a:off x="0" y="0"/>
          <a:ext cx="0" cy="0"/>
          <a:chOff x="0" y="0"/>
          <a:chExt cx="0" cy="0"/>
        </a:xfrm>
      </p:grpSpPr>
      <p:sp>
        <p:nvSpPr>
          <p:cNvPr id="265" name="Google Shape;265;p52"/>
          <p:cNvSpPr txBox="1"/>
          <p:nvPr/>
        </p:nvSpPr>
        <p:spPr>
          <a:xfrm>
            <a:off x="852150" y="1346400"/>
            <a:ext cx="7439700" cy="1993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333333"/>
              </a:buClr>
              <a:buSzPts val="1600"/>
              <a:buFont typeface="Helvetica Neue Light"/>
              <a:buChar char="●"/>
            </a:pPr>
            <a:r>
              <a:rPr b="1" i="0" lang="es" sz="1600" u="none" cap="none" strike="noStrike">
                <a:solidFill>
                  <a:srgbClr val="333333"/>
                </a:solidFill>
                <a:latin typeface="Helvetica Neue"/>
                <a:ea typeface="Helvetica Neue"/>
                <a:cs typeface="Helvetica Neue"/>
                <a:sym typeface="Helvetica Neue"/>
              </a:rPr>
              <a:t>Descripción:</a:t>
            </a:r>
            <a:r>
              <a:rPr b="0" i="0" lang="es" sz="1600" u="none" cap="none" strike="noStrike">
                <a:solidFill>
                  <a:srgbClr val="333333"/>
                </a:solidFill>
                <a:latin typeface="Helvetica Neue Light"/>
                <a:ea typeface="Helvetica Neue Light"/>
                <a:cs typeface="Helvetica Neue Light"/>
                <a:sym typeface="Helvetica Neue Light"/>
              </a:rPr>
              <a:t> deberás desarrollar un sitio web con 5 secciones, en diferentes archivos HTML. Contendrá contenido, imágenes, hyperlinks, estructura, manejo de grids, uso del framework, SEO, animación y responsive. El tema del proyecto podrás elegirlo vos, teniendo en cuenta el objetivo, que será llegar a un producto orientado a una PyME.</a:t>
            </a:r>
            <a:endParaRPr b="0" i="0" sz="1600" u="none" cap="none" strike="noStrike">
              <a:solidFill>
                <a:srgbClr val="333333"/>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33333"/>
              </a:buClr>
              <a:buSzPts val="1600"/>
              <a:buFont typeface="Helvetica Neue Light"/>
              <a:buChar char="●"/>
            </a:pPr>
            <a:r>
              <a:rPr b="1" i="0" lang="es" sz="1600" u="none" cap="none" strike="noStrike">
                <a:solidFill>
                  <a:srgbClr val="333333"/>
                </a:solidFill>
                <a:latin typeface="Helvetica Neue"/>
                <a:ea typeface="Helvetica Neue"/>
                <a:cs typeface="Helvetica Neue"/>
                <a:sym typeface="Helvetica Neue"/>
              </a:rPr>
              <a:t>Criterios de evaluación:</a:t>
            </a:r>
            <a:r>
              <a:rPr b="0" i="0" lang="es" sz="1600" u="none" cap="none" strike="noStrike">
                <a:solidFill>
                  <a:srgbClr val="333333"/>
                </a:solidFill>
                <a:latin typeface="Helvetica Neue Light"/>
                <a:ea typeface="Helvetica Neue Light"/>
                <a:cs typeface="Helvetica Neue Light"/>
                <a:sym typeface="Helvetica Neue Light"/>
              </a:rPr>
              <a:t> estructura del sitio web, diseño y estética, códigos HTML y CSS, contenido y calidad. </a:t>
            </a:r>
            <a:endParaRPr b="0" i="0" sz="1600" u="none" cap="none" strike="noStrike">
              <a:solidFill>
                <a:srgbClr val="333333"/>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33333"/>
              </a:buClr>
              <a:buSzPts val="1700"/>
              <a:buFont typeface="Helvetica Neue"/>
              <a:buChar char="●"/>
            </a:pPr>
            <a:r>
              <a:rPr b="1" i="0" lang="es" sz="1600" u="none" cap="none" strike="noStrike">
                <a:solidFill>
                  <a:srgbClr val="333333"/>
                </a:solidFill>
                <a:latin typeface="Helvetica Neue"/>
                <a:ea typeface="Helvetica Neue"/>
                <a:cs typeface="Helvetica Neue"/>
                <a:sym typeface="Helvetica Neue"/>
              </a:rPr>
              <a:t>Formato esperado:</a:t>
            </a:r>
            <a:r>
              <a:rPr b="0" i="0" lang="es" sz="1600" u="none" cap="none" strike="noStrike">
                <a:solidFill>
                  <a:srgbClr val="333333"/>
                </a:solidFill>
                <a:latin typeface="Helvetica Neue Light"/>
                <a:ea typeface="Helvetica Neue Light"/>
                <a:cs typeface="Helvetica Neue Light"/>
                <a:sym typeface="Helvetica Neue Light"/>
              </a:rPr>
              <a:t> página final cargada en el servidor, con acceso desde la web</a:t>
            </a:r>
            <a:r>
              <a:rPr b="0" i="0" lang="es" sz="1500" u="none" cap="none" strike="noStrike">
                <a:solidFill>
                  <a:schemeClr val="dk1"/>
                </a:solidFill>
                <a:latin typeface="Helvetica Neue Light"/>
                <a:ea typeface="Helvetica Neue Light"/>
                <a:cs typeface="Helvetica Neue Light"/>
                <a:sym typeface="Helvetica Neue Light"/>
              </a:rPr>
              <a:t>.</a:t>
            </a:r>
            <a:endParaRPr b="1" i="0" sz="1600" u="none" cap="none" strike="noStrike">
              <a:solidFill>
                <a:srgbClr val="333333"/>
              </a:solidFill>
              <a:latin typeface="Helvetica Neue"/>
              <a:ea typeface="Helvetica Neue"/>
              <a:cs typeface="Helvetica Neue"/>
              <a:sym typeface="Helvetica Neue"/>
            </a:endParaRPr>
          </a:p>
          <a:p>
            <a:pPr indent="0" lvl="0" marL="0" marR="0" rtl="0" algn="ctr">
              <a:lnSpc>
                <a:spcPct val="150000"/>
              </a:lnSpc>
              <a:spcBef>
                <a:spcPts val="0"/>
              </a:spcBef>
              <a:spcAft>
                <a:spcPts val="1000"/>
              </a:spcAft>
              <a:buClr>
                <a:srgbClr val="000000"/>
              </a:buClr>
              <a:buSzPts val="1100"/>
              <a:buFont typeface="Arial"/>
              <a:buNone/>
            </a:pPr>
            <a:br>
              <a:rPr b="0" i="0" lang="es"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266" name="Google Shape;266;p52"/>
          <p:cNvSpPr txBox="1"/>
          <p:nvPr>
            <p:ph type="ctrTitle"/>
          </p:nvPr>
        </p:nvSpPr>
        <p:spPr>
          <a:xfrm>
            <a:off x="1635300" y="552825"/>
            <a:ext cx="58734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 sz="3500">
                <a:latin typeface="Anton"/>
                <a:ea typeface="Anton"/>
                <a:cs typeface="Anton"/>
                <a:sym typeface="Anton"/>
              </a:rPr>
              <a:t>PROYECTO FINAL</a:t>
            </a:r>
            <a:endParaRPr i="1" sz="3500">
              <a:latin typeface="Anton"/>
              <a:ea typeface="Anton"/>
              <a:cs typeface="Anton"/>
              <a:sym typeface="Anton"/>
            </a:endParaRPr>
          </a:p>
        </p:txBody>
      </p:sp>
      <p:pic>
        <p:nvPicPr>
          <p:cNvPr id="267" name="Google Shape;267;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68" name="Google Shape;268;p52"/>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2" name="Shape 272"/>
        <p:cNvGrpSpPr/>
        <p:nvPr/>
      </p:nvGrpSpPr>
      <p:grpSpPr>
        <a:xfrm>
          <a:off x="0" y="0"/>
          <a:ext cx="0" cy="0"/>
          <a:chOff x="0" y="0"/>
          <a:chExt cx="0" cy="0"/>
        </a:xfrm>
      </p:grpSpPr>
      <p:sp>
        <p:nvSpPr>
          <p:cNvPr id="273" name="Google Shape;273;p53"/>
          <p:cNvSpPr txBox="1"/>
          <p:nvPr/>
        </p:nvSpPr>
        <p:spPr>
          <a:xfrm>
            <a:off x="1186650" y="2567075"/>
            <a:ext cx="6770700" cy="17619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DFFBC"/>
              </a:buClr>
              <a:buSzPts val="2000"/>
              <a:buFont typeface="Helvetica Neue"/>
              <a:buChar char="●"/>
            </a:pPr>
            <a:r>
              <a:rPr b="0" i="0" lang="es" sz="2000" u="sng" cap="none" strike="noStrike">
                <a:solidFill>
                  <a:schemeClr val="accent5"/>
                </a:solidFill>
                <a:latin typeface="Helvetica Neue"/>
                <a:ea typeface="Helvetica Neue"/>
                <a:cs typeface="Helvetica Neue"/>
                <a:sym typeface="Helvetica Neue"/>
                <a:hlinkClick r:id="rId3">
                  <a:extLst>
                    <a:ext uri="{A12FA001-AC4F-418D-AE19-62706E023703}">
                      <ahyp:hlinkClr val="tx"/>
                    </a:ext>
                  </a:extLst>
                </a:hlinkClick>
              </a:rPr>
              <a:t>https://federicodelpiano.github.io/proyecto_final/#</a:t>
            </a:r>
            <a:endParaRPr b="0" i="0" sz="2000" u="none" cap="none" strike="noStrike">
              <a:solidFill>
                <a:srgbClr val="333333"/>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DFFBC"/>
              </a:buClr>
              <a:buSzPts val="2000"/>
              <a:buFont typeface="Helvetica Neue"/>
              <a:buChar char="●"/>
            </a:pPr>
            <a:r>
              <a:rPr b="0" i="0" lang="es" sz="2000" u="sng" cap="none" strike="noStrike">
                <a:solidFill>
                  <a:schemeClr val="accent5"/>
                </a:solidFill>
                <a:latin typeface="Helvetica Neue"/>
                <a:ea typeface="Helvetica Neue"/>
                <a:cs typeface="Helvetica Neue"/>
                <a:sym typeface="Helvetica Neue"/>
                <a:hlinkClick r:id="rId4">
                  <a:extLst>
                    <a:ext uri="{A12FA001-AC4F-418D-AE19-62706E023703}">
                      <ahyp:hlinkClr val="tx"/>
                    </a:ext>
                  </a:extLst>
                </a:hlinkClick>
              </a:rPr>
              <a:t>https://jonarosas.github.io/proyecto_final/index.html</a:t>
            </a:r>
            <a:endParaRPr b="0" i="0" sz="2000" u="none" cap="none" strike="noStrike">
              <a:solidFill>
                <a:srgbClr val="333333"/>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DFFBC"/>
              </a:buClr>
              <a:buSzPts val="2000"/>
              <a:buFont typeface="Helvetica Neue"/>
              <a:buChar char="●"/>
            </a:pPr>
            <a:r>
              <a:rPr b="0" i="0" lang="es" sz="2000" u="sng" cap="none" strike="noStrike">
                <a:solidFill>
                  <a:schemeClr val="accent5"/>
                </a:solidFill>
                <a:latin typeface="Helvetica Neue"/>
                <a:ea typeface="Helvetica Neue"/>
                <a:cs typeface="Helvetica Neue"/>
                <a:sym typeface="Helvetica Neue"/>
                <a:hlinkClick r:id="rId5">
                  <a:extLst>
                    <a:ext uri="{A12FA001-AC4F-418D-AE19-62706E023703}">
                      <ahyp:hlinkClr val="tx"/>
                    </a:ext>
                  </a:extLst>
                </a:hlinkClick>
              </a:rPr>
              <a:t>https://emilianop7.github.io/coder_final/</a:t>
            </a:r>
            <a:endParaRPr b="0" i="0" sz="2000" u="none" cap="none" strike="noStrike">
              <a:solidFill>
                <a:srgbClr val="333333"/>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DFFBC"/>
              </a:buClr>
              <a:buSzPts val="2000"/>
              <a:buFont typeface="Helvetica Neue"/>
              <a:buChar char="●"/>
            </a:pPr>
            <a:r>
              <a:rPr b="0" i="0" lang="es" sz="2000" u="sng" cap="none" strike="noStrike">
                <a:solidFill>
                  <a:schemeClr val="accent5"/>
                </a:solidFill>
                <a:latin typeface="Helvetica Neue"/>
                <a:ea typeface="Helvetica Neue"/>
                <a:cs typeface="Helvetica Neue"/>
                <a:sym typeface="Helvetica Neue"/>
                <a:hlinkClick r:id="rId6">
                  <a:extLst>
                    <a:ext uri="{A12FA001-AC4F-418D-AE19-62706E023703}">
                      <ahyp:hlinkClr val="tx"/>
                    </a:ext>
                  </a:extLst>
                </a:hlinkClick>
              </a:rPr>
              <a:t>https://silvina645.github.io/final/index.html</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333333"/>
                </a:solidFill>
                <a:latin typeface="Helvetica Neue Light"/>
                <a:ea typeface="Helvetica Neue Light"/>
                <a:cs typeface="Helvetica Neue Light"/>
                <a:sym typeface="Helvetica Neue Light"/>
              </a:rPr>
              <a:t>¡Puedes ver más ejemplos de proyectos de ex-estudiantes de Coderhouse en: </a:t>
            </a:r>
            <a:r>
              <a:rPr b="0" i="0" lang="es" sz="2000" u="sng" cap="none" strike="noStrike">
                <a:solidFill>
                  <a:schemeClr val="hlink"/>
                </a:solidFill>
                <a:latin typeface="Helvetica Neue Light"/>
                <a:ea typeface="Helvetica Neue Light"/>
                <a:cs typeface="Helvetica Neue Light"/>
                <a:sym typeface="Helvetica Neue Light"/>
                <a:hlinkClick r:id="rId7"/>
              </a:rPr>
              <a:t>www.coderhouse.com/proyectos</a:t>
            </a:r>
            <a:r>
              <a:rPr b="0" i="0" lang="es" sz="2000" u="none" cap="none" strike="noStrike">
                <a:solidFill>
                  <a:srgbClr val="333333"/>
                </a:solidFill>
                <a:latin typeface="Helvetica Neue Light"/>
                <a:ea typeface="Helvetica Neue Light"/>
                <a:cs typeface="Helvetica Neue Light"/>
                <a:sym typeface="Helvetica Neue Light"/>
              </a:rPr>
              <a:t>!</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1000"/>
              </a:spcAft>
              <a:buClr>
                <a:srgbClr val="000000"/>
              </a:buClr>
              <a:buSzPts val="1100"/>
              <a:buFont typeface="Arial"/>
              <a:buNone/>
            </a:pPr>
            <a:br>
              <a:rPr b="0" i="0" lang="es"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274" name="Google Shape;274;p53"/>
          <p:cNvSpPr txBox="1"/>
          <p:nvPr>
            <p:ph type="ctrTitle"/>
          </p:nvPr>
        </p:nvSpPr>
        <p:spPr>
          <a:xfrm>
            <a:off x="1186650" y="862313"/>
            <a:ext cx="67707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 sz="3500">
                <a:latin typeface="Anton"/>
                <a:ea typeface="Anton"/>
                <a:cs typeface="Anton"/>
                <a:sym typeface="Anton"/>
              </a:rPr>
              <a:t>PROYECTOS DE NUESTROS ESTUDIANTES</a:t>
            </a:r>
            <a:endParaRPr i="1" sz="3500">
              <a:latin typeface="Anton"/>
              <a:ea typeface="Anton"/>
              <a:cs typeface="Anton"/>
              <a:sym typeface="Anton"/>
            </a:endParaRPr>
          </a:p>
        </p:txBody>
      </p:sp>
      <p:pic>
        <p:nvPicPr>
          <p:cNvPr id="275" name="Google Shape;275;p53"/>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276" name="Google Shape;276;p53"/>
          <p:cNvPicPr preferRelativeResize="0"/>
          <p:nvPr/>
        </p:nvPicPr>
        <p:blipFill rotWithShape="1">
          <a:blip r:embed="rId9">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80" name="Shape 280"/>
        <p:cNvGrpSpPr/>
        <p:nvPr/>
      </p:nvGrpSpPr>
      <p:grpSpPr>
        <a:xfrm>
          <a:off x="0" y="0"/>
          <a:ext cx="0" cy="0"/>
          <a:chOff x="0" y="0"/>
          <a:chExt cx="0" cy="0"/>
        </a:xfrm>
      </p:grpSpPr>
      <p:sp>
        <p:nvSpPr>
          <p:cNvPr id="281" name="Google Shape;281;p54"/>
          <p:cNvSpPr txBox="1"/>
          <p:nvPr/>
        </p:nvSpPr>
        <p:spPr>
          <a:xfrm>
            <a:off x="1398000" y="11910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CRONOGRAMA DE ENTREGAS</a:t>
            </a:r>
            <a:endParaRPr b="0" i="1" sz="3600" u="none" cap="none" strike="noStrike">
              <a:solidFill>
                <a:srgbClr val="121212"/>
              </a:solidFill>
              <a:latin typeface="Anton"/>
              <a:ea typeface="Anton"/>
              <a:cs typeface="Anton"/>
              <a:sym typeface="Anton"/>
            </a:endParaRPr>
          </a:p>
        </p:txBody>
      </p:sp>
      <p:pic>
        <p:nvPicPr>
          <p:cNvPr id="282" name="Google Shape;282;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83" name="Google Shape;283;p54"/>
          <p:cNvPicPr preferRelativeResize="0"/>
          <p:nvPr/>
        </p:nvPicPr>
        <p:blipFill>
          <a:blip r:embed="rId4">
            <a:alphaModFix/>
          </a:blip>
          <a:stretch>
            <a:fillRect/>
          </a:stretch>
        </p:blipFill>
        <p:spPr>
          <a:xfrm>
            <a:off x="2984775" y="2180100"/>
            <a:ext cx="3174448" cy="177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graphicFrame>
        <p:nvGraphicFramePr>
          <p:cNvPr id="288" name="Google Shape;288;p55"/>
          <p:cNvGraphicFramePr/>
          <p:nvPr/>
        </p:nvGraphicFramePr>
        <p:xfrm>
          <a:off x="1128775" y="1278513"/>
          <a:ext cx="3000000" cy="3000000"/>
        </p:xfrm>
        <a:graphic>
          <a:graphicData uri="http://schemas.openxmlformats.org/drawingml/2006/table">
            <a:tbl>
              <a:tblPr>
                <a:noFill/>
                <a:tableStyleId>{070E939E-618B-4F96-B916-6DB84896BD4B}</a:tableStyleId>
              </a:tblPr>
              <a:tblGrid>
                <a:gridCol w="1713375"/>
                <a:gridCol w="3547575"/>
                <a:gridCol w="1625500"/>
              </a:tblGrid>
              <a:tr h="228600">
                <a:tc>
                  <a:txBody>
                    <a:bodyPr/>
                    <a:lstStyle/>
                    <a:p>
                      <a:pPr indent="0" lvl="0" marL="0" marR="0" rtl="0" algn="ctr">
                        <a:lnSpc>
                          <a:spcPct val="100000"/>
                        </a:lnSpc>
                        <a:spcBef>
                          <a:spcPts val="0"/>
                        </a:spcBef>
                        <a:spcAft>
                          <a:spcPts val="0"/>
                        </a:spcAft>
                        <a:buClr>
                          <a:srgbClr val="000000"/>
                        </a:buClr>
                        <a:buSzPts val="1800"/>
                        <a:buFont typeface="Arial"/>
                        <a:buNone/>
                      </a:pPr>
                      <a:r>
                        <a:rPr i="1" lang="es" sz="1800" u="none" cap="none" strike="noStrike">
                          <a:latin typeface="Anton"/>
                          <a:ea typeface="Anton"/>
                          <a:cs typeface="Anton"/>
                          <a:sym typeface="Anton"/>
                        </a:rPr>
                        <a:t>ENTREGA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s" sz="1800" u="none" cap="none" strike="noStrike">
                          <a:latin typeface="Anton"/>
                          <a:ea typeface="Anton"/>
                          <a:cs typeface="Anton"/>
                          <a:sym typeface="Anton"/>
                        </a:rPr>
                        <a:t>REQUISITO</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s" sz="1800" u="none" cap="none" strike="noStrike">
                          <a:latin typeface="Anton"/>
                          <a:ea typeface="Anton"/>
                          <a:cs typeface="Anton"/>
                          <a:sym typeface="Anton"/>
                        </a:rPr>
                        <a:t>FECHA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Helvetica Neue"/>
                          <a:ea typeface="Helvetica Neue"/>
                          <a:cs typeface="Helvetica Neue"/>
                          <a:sym typeface="Helvetica Neue"/>
                        </a:rPr>
                        <a:t>1°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s" sz="1600" u="none" cap="none" strike="noStrike">
                          <a:solidFill>
                            <a:schemeClr val="dk1"/>
                          </a:solidFill>
                          <a:latin typeface="Helvetica Neue Light"/>
                          <a:ea typeface="Helvetica Neue Light"/>
                          <a:cs typeface="Helvetica Neue Light"/>
                          <a:sym typeface="Helvetica Neue Light"/>
                        </a:rPr>
                        <a:t>Sketch + Estructura base de la página web + CSS</a:t>
                      </a:r>
                      <a:endParaRPr sz="1300" u="none" cap="none" strike="noStrike">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Helvetica Neue"/>
                          <a:ea typeface="Helvetica Neue"/>
                          <a:cs typeface="Helvetica Neue"/>
                          <a:sym typeface="Helvetica Neue"/>
                        </a:rPr>
                        <a:t>Clase N° 5</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Helvetica Neue"/>
                          <a:ea typeface="Helvetica Neue"/>
                          <a:cs typeface="Helvetica Neue"/>
                          <a:sym typeface="Helvetica Neue"/>
                        </a:rPr>
                        <a:t>2°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s" sz="1600" u="none" cap="none" strike="noStrike">
                          <a:solidFill>
                            <a:schemeClr val="dk1"/>
                          </a:solidFill>
                          <a:latin typeface="Helvetica Neue Light"/>
                          <a:ea typeface="Helvetica Neue Light"/>
                          <a:cs typeface="Helvetica Neue Light"/>
                          <a:sym typeface="Helvetica Neue Light"/>
                        </a:rPr>
                        <a:t>Diseño responsive + animaciones + github</a:t>
                      </a:r>
                      <a:endParaRPr sz="1600" u="none" cap="none" strike="noStrike">
                        <a:solidFill>
                          <a:schemeClr val="dk1"/>
                        </a:solidFill>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s" sz="1300" u="none" cap="none" strike="noStrike">
                          <a:solidFill>
                            <a:schemeClr val="dk1"/>
                          </a:solidFill>
                          <a:latin typeface="Helvetica Neue"/>
                          <a:ea typeface="Helvetica Neue"/>
                          <a:cs typeface="Helvetica Neue"/>
                          <a:sym typeface="Helvetica Neue"/>
                        </a:rPr>
                        <a:t>Clase N° 12</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5825">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Helvetica Neue"/>
                          <a:ea typeface="Helvetica Neue"/>
                          <a:cs typeface="Helvetica Neue"/>
                          <a:sym typeface="Helvetica Neue"/>
                        </a:rPr>
                        <a:t>3°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s" sz="1600" u="none" cap="none" strike="noStrike">
                          <a:solidFill>
                            <a:schemeClr val="dk1"/>
                          </a:solidFill>
                          <a:latin typeface="Helvetica Neue Light"/>
                          <a:ea typeface="Helvetica Neue Light"/>
                          <a:cs typeface="Helvetica Neue Light"/>
                          <a:sym typeface="Helvetica Neue Light"/>
                        </a:rPr>
                        <a:t>Adaptación del proyecto a SASS + SEO + subida al servidor</a:t>
                      </a:r>
                      <a:endParaRPr sz="1600" u="none" cap="none" strike="noStrike">
                        <a:solidFill>
                          <a:schemeClr val="dk1"/>
                        </a:solidFill>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s" sz="1300" u="none" cap="none" strike="noStrike">
                          <a:solidFill>
                            <a:schemeClr val="dk1"/>
                          </a:solidFill>
                          <a:latin typeface="Helvetica Neue"/>
                          <a:ea typeface="Helvetica Neue"/>
                          <a:cs typeface="Helvetica Neue"/>
                          <a:sym typeface="Helvetica Neue"/>
                        </a:rPr>
                        <a:t>Clase N° 16</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Helvetica Neue"/>
                          <a:ea typeface="Helvetica Neue"/>
                          <a:cs typeface="Helvetica Neue"/>
                          <a:sym typeface="Helvetica Neue"/>
                        </a:rPr>
                        <a:t>Proyecto final</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s" sz="1600" u="none" cap="none" strike="noStrike">
                          <a:solidFill>
                            <a:schemeClr val="dk1"/>
                          </a:solidFill>
                          <a:latin typeface="Helvetica Neue Light"/>
                          <a:ea typeface="Helvetica Neue Light"/>
                          <a:cs typeface="Helvetica Neue Light"/>
                          <a:sym typeface="Helvetica Neue Light"/>
                        </a:rPr>
                        <a:t>Entrega final totalmente responsive.</a:t>
                      </a:r>
                      <a:endParaRPr sz="1600" u="none" cap="none" strike="noStrike">
                        <a:solidFill>
                          <a:schemeClr val="dk1"/>
                        </a:solidFill>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s" sz="1300" u="none" cap="none" strike="noStrike">
                          <a:solidFill>
                            <a:schemeClr val="dk1"/>
                          </a:solidFill>
                          <a:latin typeface="Helvetica Neue"/>
                          <a:ea typeface="Helvetica Neue"/>
                          <a:cs typeface="Helvetica Neue"/>
                          <a:sym typeface="Helvetica Neue"/>
                        </a:rPr>
                        <a:t>Clase N° 18</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289" name="Google Shape;289;p55"/>
          <p:cNvPicPr preferRelativeResize="0"/>
          <p:nvPr/>
        </p:nvPicPr>
        <p:blipFill rotWithShape="1">
          <a:blip r:embed="rId3">
            <a:alphaModFix/>
          </a:blip>
          <a:srcRect b="0" l="0" r="0" t="0"/>
          <a:stretch/>
        </p:blipFill>
        <p:spPr>
          <a:xfrm>
            <a:off x="7300750" y="222475"/>
            <a:ext cx="1634174" cy="639850"/>
          </a:xfrm>
          <a:prstGeom prst="rect">
            <a:avLst/>
          </a:prstGeom>
          <a:noFill/>
          <a:ln>
            <a:noFill/>
          </a:ln>
        </p:spPr>
      </p:pic>
      <p:pic>
        <p:nvPicPr>
          <p:cNvPr id="290" name="Google Shape;290;p5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291" name="Google Shape;291;p55"/>
          <p:cNvSpPr txBox="1"/>
          <p:nvPr/>
        </p:nvSpPr>
        <p:spPr>
          <a:xfrm>
            <a:off x="1398000" y="11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CRONOGRAMA DE ENTREGAS</a:t>
            </a:r>
            <a:endParaRPr b="0" i="1" sz="3600" u="none" cap="none" strike="noStrike">
              <a:solidFill>
                <a:srgbClr val="121212"/>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95" name="Shape 295"/>
        <p:cNvGrpSpPr/>
        <p:nvPr/>
      </p:nvGrpSpPr>
      <p:grpSpPr>
        <a:xfrm>
          <a:off x="0" y="0"/>
          <a:ext cx="0" cy="0"/>
          <a:chOff x="0" y="0"/>
          <a:chExt cx="0" cy="0"/>
        </a:xfrm>
      </p:grpSpPr>
      <p:sp>
        <p:nvSpPr>
          <p:cNvPr id="296" name="Google Shape;296;p56"/>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297" name="Google Shape;297;p56"/>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¡IMPORTANTE!</a:t>
            </a:r>
            <a:endParaRPr b="0" i="1" sz="4000" u="none" cap="none" strike="noStrike">
              <a:solidFill>
                <a:srgbClr val="000000"/>
              </a:solidFill>
              <a:latin typeface="Anton"/>
              <a:ea typeface="Anton"/>
              <a:cs typeface="Anton"/>
              <a:sym typeface="Anton"/>
            </a:endParaRPr>
          </a:p>
        </p:txBody>
      </p:sp>
      <p:sp>
        <p:nvSpPr>
          <p:cNvPr id="298" name="Google Shape;298;p56"/>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299" name="Google Shape;299;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0" name="Google Shape;300;p56"/>
          <p:cNvPicPr preferRelativeResize="0"/>
          <p:nvPr/>
        </p:nvPicPr>
        <p:blipFill rotWithShape="1">
          <a:blip r:embed="rId4">
            <a:alphaModFix/>
          </a:blip>
          <a:srcRect b="0" l="0" r="0" t="0"/>
          <a:stretch/>
        </p:blipFill>
        <p:spPr>
          <a:xfrm>
            <a:off x="1004550" y="2622357"/>
            <a:ext cx="7287301" cy="1575960"/>
          </a:xfrm>
          <a:prstGeom prst="rect">
            <a:avLst/>
          </a:prstGeom>
          <a:noFill/>
          <a:ln>
            <a:noFill/>
          </a:ln>
        </p:spPr>
      </p:pic>
      <p:pic>
        <p:nvPicPr>
          <p:cNvPr id="301" name="Google Shape;301;p56"/>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57"/>
          <p:cNvSpPr txBox="1"/>
          <p:nvPr/>
        </p:nvSpPr>
        <p:spPr>
          <a:xfrm>
            <a:off x="2054250" y="1988013"/>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 sz="3600" u="none" cap="none" strike="noStrike">
                <a:solidFill>
                  <a:schemeClr val="dk1"/>
                </a:solidFill>
                <a:latin typeface="Anton"/>
                <a:ea typeface="Anton"/>
                <a:cs typeface="Anton"/>
                <a:sym typeface="Anton"/>
              </a:rPr>
              <a:t>PROTOTIPADO Y CONCEPTOS BÁSICOS DEL HTML</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sp>
        <p:nvSpPr>
          <p:cNvPr id="307" name="Google Shape;307;p57"/>
          <p:cNvSpPr txBox="1"/>
          <p:nvPr/>
        </p:nvSpPr>
        <p:spPr>
          <a:xfrm>
            <a:off x="2239350" y="1633175"/>
            <a:ext cx="4665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Clase 01. </a:t>
            </a:r>
            <a:r>
              <a:rPr b="0" i="0" lang="es" sz="2000" u="none" cap="none" strike="noStrike">
                <a:solidFill>
                  <a:srgbClr val="121212"/>
                </a:solidFill>
                <a:latin typeface="Helvetica Neue Light"/>
                <a:ea typeface="Helvetica Neue Light"/>
                <a:cs typeface="Helvetica Neue Light"/>
                <a:sym typeface="Helvetica Neue Light"/>
              </a:rPr>
              <a:t> 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308" name="Google Shape;308;p5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2" name="Shape 312"/>
        <p:cNvGrpSpPr/>
        <p:nvPr/>
      </p:nvGrpSpPr>
      <p:grpSpPr>
        <a:xfrm>
          <a:off x="0" y="0"/>
          <a:ext cx="0" cy="0"/>
          <a:chOff x="0" y="0"/>
          <a:chExt cx="0" cy="0"/>
        </a:xfrm>
      </p:grpSpPr>
      <p:sp>
        <p:nvSpPr>
          <p:cNvPr id="313" name="Google Shape;313;p58"/>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Helvetica Neue Light"/>
              <a:buChar char="●"/>
            </a:pPr>
            <a:r>
              <a:rPr i="0" lang="es" sz="1800" u="none" cap="none" strike="noStrike">
                <a:solidFill>
                  <a:schemeClr val="dk1"/>
                </a:solidFill>
                <a:latin typeface="Helvetica Neue Light"/>
                <a:ea typeface="Helvetica Neue Light"/>
                <a:cs typeface="Helvetica Neue Light"/>
                <a:sym typeface="Helvetica Neue Light"/>
              </a:rPr>
              <a:t>Comenzar el prototipado de un sitio web. </a:t>
            </a:r>
            <a:endParaRPr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Helvetica Neue Light"/>
              <a:buChar char="●"/>
            </a:pPr>
            <a:r>
              <a:rPr i="0" lang="es" sz="1800" u="none" cap="none" strike="noStrike">
                <a:solidFill>
                  <a:schemeClr val="dk1"/>
                </a:solidFill>
                <a:latin typeface="Helvetica Neue Light"/>
                <a:ea typeface="Helvetica Neue Light"/>
                <a:cs typeface="Helvetica Neue Light"/>
                <a:sym typeface="Helvetica Neue Light"/>
              </a:rPr>
              <a:t>Conocer conceptos básicos del HTML y sus etiquetas.</a:t>
            </a:r>
            <a:endParaRPr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Helvetica Neue Light"/>
              <a:buChar char="●"/>
            </a:pPr>
            <a:r>
              <a:rPr i="0" lang="es" sz="1800" u="none" cap="none" strike="noStrike">
                <a:solidFill>
                  <a:schemeClr val="dk1"/>
                </a:solidFill>
                <a:latin typeface="Helvetica Neue Light"/>
                <a:ea typeface="Helvetica Neue Light"/>
                <a:cs typeface="Helvetica Neue Light"/>
                <a:sym typeface="Helvetica Neue Light"/>
              </a:rPr>
              <a:t>Armar la estructura básica de un documento HTML y conocer su sintaxis.</a:t>
            </a:r>
            <a:endParaRPr i="0" sz="1800" u="none" cap="none" strike="noStrike">
              <a:solidFill>
                <a:srgbClr val="000000"/>
              </a:solidFill>
              <a:latin typeface="Helvetica Neue Light"/>
              <a:ea typeface="Helvetica Neue Light"/>
              <a:cs typeface="Helvetica Neue Light"/>
              <a:sym typeface="Helvetica Neue Light"/>
            </a:endParaRPr>
          </a:p>
        </p:txBody>
      </p:sp>
      <p:pic>
        <p:nvPicPr>
          <p:cNvPr id="314" name="Google Shape;314;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5" name="Google Shape;315;p5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316" name="Google Shape;316;p5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Desarrollo web:</a:t>
            </a:r>
            <a:r>
              <a:rPr b="0" i="0" lang="es" sz="1400" u="none" cap="none" strike="noStrike">
                <a:solidFill>
                  <a:schemeClr val="dk1"/>
                </a:solidFill>
                <a:latin typeface="Helvetica Neue Light"/>
                <a:ea typeface="Helvetica Neue Light"/>
                <a:cs typeface="Helvetica Neue Light"/>
                <a:sym typeface="Helvetica Neue Light"/>
              </a:rPr>
              <a:t> consiste en la planificación y el diseño de páginas de internet, con la interacción de medios como textos, imágenes, vídeos, sonido y enlaces a otras páginas web.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HTML:</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es un "lenguaje" de marcado de etiquetas, que permite crear documentos para web.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CSS:</a:t>
            </a:r>
            <a:r>
              <a:rPr b="0" i="0" lang="es" sz="1400" u="none" cap="none" strike="noStrike">
                <a:solidFill>
                  <a:schemeClr val="dk1"/>
                </a:solidFill>
                <a:latin typeface="Helvetica Neue Light"/>
                <a:ea typeface="Helvetica Neue Light"/>
                <a:cs typeface="Helvetica Neue Light"/>
                <a:sym typeface="Helvetica Neue Light"/>
              </a:rPr>
              <a:t> en español, «hojas de estilo en cascada», es un lenguaje de diseño gráfico, utilizado para definir y crear la presentación de un documento estructurado, escrito en un lenguaje de marcado.​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322" name="Google Shape;322;p5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0</a:t>
            </a:r>
            <a:endParaRPr b="0" i="1" sz="2000" u="none" cap="none" strike="noStrike">
              <a:solidFill>
                <a:srgbClr val="000000"/>
              </a:solidFill>
              <a:latin typeface="Anton"/>
              <a:ea typeface="Anton"/>
              <a:cs typeface="Anton"/>
              <a:sym typeface="Anton"/>
            </a:endParaRPr>
          </a:p>
        </p:txBody>
      </p:sp>
      <p:pic>
        <p:nvPicPr>
          <p:cNvPr id="323" name="Google Shape;323;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4" name="Google Shape;324;p5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Internet:</a:t>
            </a:r>
            <a:r>
              <a:rPr b="0" i="0" lang="es" sz="1400" u="none" cap="none" strike="noStrike">
                <a:solidFill>
                  <a:schemeClr val="dk1"/>
                </a:solidFill>
                <a:latin typeface="Helvetica Neue Light"/>
                <a:ea typeface="Helvetica Neue Light"/>
                <a:cs typeface="Helvetica Neue Light"/>
                <a:sym typeface="Helvetica Neue Light"/>
              </a:rPr>
              <a:t> se trata de una red de equipos de cálculo, que se relacionan entre sí a través del uso de un lenguaje universal.</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Navegador:</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es el instrumento que permite a los usuarios de internet navegar entre las distintas páginas de sitios webs.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Buscador:</a:t>
            </a:r>
            <a:r>
              <a:rPr b="0" i="0" lang="es" sz="1400" u="none" cap="none" strike="noStrike">
                <a:solidFill>
                  <a:schemeClr val="dk1"/>
                </a:solidFill>
                <a:latin typeface="Helvetica Neue Light"/>
                <a:ea typeface="Helvetica Neue Light"/>
                <a:cs typeface="Helvetica Neue Light"/>
                <a:sym typeface="Helvetica Neue Light"/>
              </a:rPr>
              <a:t> es un sistema informático que busca todo tipo de información en la web, almacenando la misma en una enorme base de datos, para arrojar la información solicitada.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42"/>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62" name="Google Shape;162;p42"/>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63" name="Google Shape;163;p42"/>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0"/>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Sitio web:</a:t>
            </a:r>
            <a:r>
              <a:rPr b="0" i="0" lang="es" sz="1400" u="none" cap="none" strike="noStrike">
                <a:solidFill>
                  <a:schemeClr val="dk1"/>
                </a:solidFill>
                <a:latin typeface="Helvetica Neue Light"/>
                <a:ea typeface="Helvetica Neue Light"/>
                <a:cs typeface="Helvetica Neue Light"/>
                <a:sym typeface="Helvetica Neue Light"/>
              </a:rPr>
              <a:t> es un espacio virtual en Internet. Se trata de un conjunto de páginas web, accesibles desde un mismo dominio o subdominio de la World Wide Web (WWW).</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Dirección IP:</a:t>
            </a:r>
            <a:r>
              <a:rPr b="1" i="0" lang="es" sz="1400" u="none" cap="none" strike="noStrike">
                <a:solidFill>
                  <a:schemeClr val="dk1"/>
                </a:solidFill>
                <a:latin typeface="Helvetica Neue"/>
                <a:ea typeface="Helvetica Neue"/>
                <a:cs typeface="Helvetica Neue"/>
                <a:sym typeface="Helvetica Neue"/>
              </a:rPr>
              <a:t> </a:t>
            </a:r>
            <a:r>
              <a:rPr lang="es">
                <a:solidFill>
                  <a:schemeClr val="dk1"/>
                </a:solidFill>
                <a:latin typeface="Helvetica Neue Light"/>
                <a:ea typeface="Helvetica Neue Light"/>
                <a:cs typeface="Helvetica Neue Light"/>
                <a:sym typeface="Helvetica Neue Light"/>
              </a:rPr>
              <a:t>Es un</a:t>
            </a:r>
            <a:r>
              <a:rPr b="0" i="0" lang="es" sz="1400" u="none" cap="none" strike="noStrike">
                <a:solidFill>
                  <a:schemeClr val="dk1"/>
                </a:solidFill>
                <a:latin typeface="Helvetica Neue Light"/>
                <a:ea typeface="Helvetica Neue Light"/>
                <a:cs typeface="Helvetica Neue Light"/>
                <a:sym typeface="Helvetica Neue Light"/>
              </a:rPr>
              <a:t> conjunto de números que identifica, de manera lógica y jerárquica, a una interfaz en red.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Editores de texto:</a:t>
            </a:r>
            <a:r>
              <a:rPr b="0" i="0" lang="es" sz="1400" u="none" cap="none" strike="noStrike">
                <a:solidFill>
                  <a:schemeClr val="dk1"/>
                </a:solidFill>
                <a:highlight>
                  <a:srgbClr val="C6FFEB"/>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Son programas que te permiten realizar o escribir código fuente (HTML, CSS, PHP, JavaScript) de tus proyectos.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330" name="Google Shape;330;p60"/>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0</a:t>
            </a:r>
            <a:endParaRPr b="0" i="1" sz="2000" u="none" cap="none" strike="noStrike">
              <a:solidFill>
                <a:srgbClr val="000000"/>
              </a:solidFill>
              <a:latin typeface="Anton"/>
              <a:ea typeface="Anton"/>
              <a:cs typeface="Anton"/>
              <a:sym typeface="Anton"/>
            </a:endParaRPr>
          </a:p>
        </p:txBody>
      </p:sp>
      <p:pic>
        <p:nvPicPr>
          <p:cNvPr id="331" name="Google Shape;331;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2" name="Google Shape;332;p60"/>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Código fuente:</a:t>
            </a:r>
            <a:r>
              <a:rPr b="0" i="0" lang="es" sz="1400" u="none" cap="none" strike="noStrike">
                <a:solidFill>
                  <a:schemeClr val="dk1"/>
                </a:solidFill>
                <a:highlight>
                  <a:srgbClr val="C6FFEB"/>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es el conjunto de líneas de textos, las cuales son las directrices que debe seguir la computadora para realizar dicho programa.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Balsamiq:</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es una herramienta que facilita la creación de esquemas o mockups. Su finalidad es ayudar al desarrollo de aplicaciones.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Terminal o consola:</a:t>
            </a:r>
            <a:r>
              <a:rPr b="0" i="0" lang="es" sz="1400" u="none" cap="none" strike="noStrike">
                <a:solidFill>
                  <a:schemeClr val="dk1"/>
                </a:solidFill>
                <a:latin typeface="Helvetica Neue Light"/>
                <a:ea typeface="Helvetica Neue Light"/>
                <a:cs typeface="Helvetica Neue Light"/>
                <a:sym typeface="Helvetica Neue Light"/>
              </a:rPr>
              <a:t> es la aplicación que se utiliza para interactuar con el computador a través de comandos.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36" name="Shape 336"/>
        <p:cNvGrpSpPr/>
        <p:nvPr/>
      </p:nvGrpSpPr>
      <p:grpSpPr>
        <a:xfrm>
          <a:off x="0" y="0"/>
          <a:ext cx="0" cy="0"/>
          <a:chOff x="0" y="0"/>
          <a:chExt cx="0" cy="0"/>
        </a:xfrm>
      </p:grpSpPr>
      <p:sp>
        <p:nvSpPr>
          <p:cNvPr id="337" name="Google Shape;337;p6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338" name="Google Shape;338;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2" name="Shape 342"/>
        <p:cNvGrpSpPr/>
        <p:nvPr/>
      </p:nvGrpSpPr>
      <p:grpSpPr>
        <a:xfrm>
          <a:off x="0" y="0"/>
          <a:ext cx="0" cy="0"/>
          <a:chOff x="0" y="0"/>
          <a:chExt cx="0" cy="0"/>
        </a:xfrm>
      </p:grpSpPr>
      <p:sp>
        <p:nvSpPr>
          <p:cNvPr id="343" name="Google Shape;343;p62"/>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1</a:t>
            </a:r>
            <a:endParaRPr i="1" sz="2000">
              <a:latin typeface="Anton"/>
              <a:ea typeface="Anton"/>
              <a:cs typeface="Anton"/>
              <a:sym typeface="Anton"/>
            </a:endParaRPr>
          </a:p>
        </p:txBody>
      </p:sp>
      <p:pic>
        <p:nvPicPr>
          <p:cNvPr id="344" name="Google Shape;344;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5" name="Google Shape;345;p62"/>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346" name="Google Shape;346;p62"/>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347" name="Google Shape;347;p62"/>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Prototipado desde papel</a:t>
            </a:r>
            <a:endParaRPr b="0" i="0" sz="1100" u="none" cap="none" strike="noStrike">
              <a:solidFill>
                <a:srgbClr val="FFFFFF"/>
              </a:solidFill>
              <a:latin typeface="Helvetica Neue"/>
              <a:ea typeface="Helvetica Neue"/>
              <a:cs typeface="Helvetica Neue"/>
              <a:sym typeface="Helvetica Neue"/>
            </a:endParaRPr>
          </a:p>
        </p:txBody>
      </p:sp>
      <p:sp>
        <p:nvSpPr>
          <p:cNvPr id="348" name="Google Shape;348;p62"/>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HTML</a:t>
            </a:r>
            <a:endParaRPr b="0" i="0" sz="1100" u="none" cap="none" strike="noStrike">
              <a:solidFill>
                <a:srgbClr val="FFFFFF"/>
              </a:solidFill>
              <a:latin typeface="Helvetica Neue"/>
              <a:ea typeface="Helvetica Neue"/>
              <a:cs typeface="Helvetica Neue"/>
              <a:sym typeface="Helvetica Neue"/>
            </a:endParaRPr>
          </a:p>
        </p:txBody>
      </p:sp>
      <p:cxnSp>
        <p:nvCxnSpPr>
          <p:cNvPr id="349" name="Google Shape;349;p62"/>
          <p:cNvCxnSpPr/>
          <p:nvPr/>
        </p:nvCxnSpPr>
        <p:spPr>
          <a:xfrm>
            <a:off x="2081300" y="2502138"/>
            <a:ext cx="958200" cy="0"/>
          </a:xfrm>
          <a:prstGeom prst="straightConnector1">
            <a:avLst/>
          </a:prstGeom>
          <a:noFill/>
          <a:ln cap="flat" cmpd="sng" w="9525">
            <a:solidFill>
              <a:srgbClr val="CCCCCC"/>
            </a:solidFill>
            <a:prstDash val="solid"/>
            <a:round/>
            <a:headEnd len="med" w="med" type="oval"/>
            <a:tailEnd len="med" w="med" type="oval"/>
          </a:ln>
        </p:spPr>
      </p:cxnSp>
      <p:sp>
        <p:nvSpPr>
          <p:cNvPr id="350" name="Google Shape;350;p62"/>
          <p:cNvSpPr/>
          <p:nvPr/>
        </p:nvSpPr>
        <p:spPr>
          <a:xfrm>
            <a:off x="3017108" y="23452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351" name="Google Shape;351;p62"/>
          <p:cNvCxnSpPr/>
          <p:nvPr/>
        </p:nvCxnSpPr>
        <p:spPr>
          <a:xfrm>
            <a:off x="2167314" y="24947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52" name="Google Shape;352;p62"/>
          <p:cNvSpPr/>
          <p:nvPr/>
        </p:nvSpPr>
        <p:spPr>
          <a:xfrm>
            <a:off x="3017100" y="2720775"/>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Convenio de archivos</a:t>
            </a:r>
            <a:endParaRPr b="0" i="0" sz="1100" u="none" cap="none" strike="noStrike">
              <a:solidFill>
                <a:srgbClr val="222222"/>
              </a:solidFill>
              <a:latin typeface="Helvetica Neue"/>
              <a:ea typeface="Helvetica Neue"/>
              <a:cs typeface="Helvetica Neue"/>
              <a:sym typeface="Helvetica Neue"/>
            </a:endParaRPr>
          </a:p>
        </p:txBody>
      </p:sp>
      <p:cxnSp>
        <p:nvCxnSpPr>
          <p:cNvPr id="353" name="Google Shape;353;p62"/>
          <p:cNvCxnSpPr>
            <a:endCxn id="354" idx="1"/>
          </p:cNvCxnSpPr>
          <p:nvPr/>
        </p:nvCxnSpPr>
        <p:spPr>
          <a:xfrm>
            <a:off x="2163194" y="2494789"/>
            <a:ext cx="859500" cy="782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54" name="Google Shape;354;p62"/>
          <p:cNvSpPr/>
          <p:nvPr/>
        </p:nvSpPr>
        <p:spPr>
          <a:xfrm>
            <a:off x="3022694" y="3128089"/>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Etiquetas</a:t>
            </a:r>
            <a:endParaRPr b="0" i="0" sz="1100" u="none" cap="none" strike="noStrike">
              <a:solidFill>
                <a:srgbClr val="222222"/>
              </a:solidFill>
              <a:latin typeface="Helvetica Neue"/>
              <a:ea typeface="Helvetica Neue"/>
              <a:cs typeface="Helvetica Neue"/>
              <a:sym typeface="Helvetica Neue"/>
            </a:endParaRPr>
          </a:p>
        </p:txBody>
      </p:sp>
      <p:cxnSp>
        <p:nvCxnSpPr>
          <p:cNvPr id="355" name="Google Shape;355;p62"/>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356" name="Google Shape;356;p62"/>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Proyecto web</a:t>
            </a:r>
            <a:endParaRPr b="0" i="0" sz="1100" u="none" cap="none" strike="noStrike">
              <a:solidFill>
                <a:srgbClr val="222222"/>
              </a:solidFill>
              <a:latin typeface="Helvetica Neue"/>
              <a:ea typeface="Helvetica Neue"/>
              <a:cs typeface="Helvetica Neue"/>
              <a:sym typeface="Helvetica Neue"/>
            </a:endParaRPr>
          </a:p>
        </p:txBody>
      </p:sp>
      <p:cxnSp>
        <p:nvCxnSpPr>
          <p:cNvPr id="357" name="Google Shape;357;p62"/>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58" name="Google Shape;358;p62"/>
          <p:cNvSpPr/>
          <p:nvPr/>
        </p:nvSpPr>
        <p:spPr>
          <a:xfrm>
            <a:off x="3007208" y="16967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Tips</a:t>
            </a:r>
            <a:endParaRPr b="0" i="0" sz="1100" u="none" cap="none" strike="noStrike">
              <a:solidFill>
                <a:srgbClr val="222222"/>
              </a:solidFill>
              <a:latin typeface="Helvetica Neue"/>
              <a:ea typeface="Helvetica Neue"/>
              <a:cs typeface="Helvetica Neue"/>
              <a:sym typeface="Helvetica Neue"/>
            </a:endParaRPr>
          </a:p>
        </p:txBody>
      </p:sp>
      <p:cxnSp>
        <p:nvCxnSpPr>
          <p:cNvPr id="359" name="Google Shape;359;p62"/>
          <p:cNvCxnSpPr>
            <a:endCxn id="360" idx="1"/>
          </p:cNvCxnSpPr>
          <p:nvPr/>
        </p:nvCxnSpPr>
        <p:spPr>
          <a:xfrm flipH="1" rot="-5400000">
            <a:off x="2003214" y="2632786"/>
            <a:ext cx="1137600" cy="889800"/>
          </a:xfrm>
          <a:prstGeom prst="bentConnector2">
            <a:avLst/>
          </a:prstGeom>
          <a:noFill/>
          <a:ln cap="flat" cmpd="sng" w="9525">
            <a:solidFill>
              <a:srgbClr val="CCCCCC"/>
            </a:solidFill>
            <a:prstDash val="solid"/>
            <a:round/>
            <a:headEnd len="sm" w="sm" type="none"/>
            <a:tailEnd len="med" w="med" type="oval"/>
          </a:ln>
        </p:spPr>
      </p:cxnSp>
      <p:sp>
        <p:nvSpPr>
          <p:cNvPr id="360" name="Google Shape;360;p62"/>
          <p:cNvSpPr/>
          <p:nvPr/>
        </p:nvSpPr>
        <p:spPr>
          <a:xfrm>
            <a:off x="3016914" y="349708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4" name="Shape 364"/>
        <p:cNvGrpSpPr/>
        <p:nvPr/>
      </p:nvGrpSpPr>
      <p:grpSpPr>
        <a:xfrm>
          <a:off x="0" y="0"/>
          <a:ext cx="0" cy="0"/>
          <a:chOff x="0" y="0"/>
          <a:chExt cx="0" cy="0"/>
        </a:xfrm>
      </p:grpSpPr>
      <p:sp>
        <p:nvSpPr>
          <p:cNvPr id="365" name="Google Shape;365;p63"/>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7" name="Google Shape;367;p6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3"/>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sp>
        <p:nvSpPr>
          <p:cNvPr id="369" name="Google Shape;369;p63"/>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rgbClr val="000000"/>
                </a:solidFill>
                <a:latin typeface="Helvetica Neue"/>
                <a:ea typeface="Helvetica Neue"/>
                <a:cs typeface="Helvetica Neue"/>
                <a:sym typeface="Helvetica Neue"/>
              </a:rPr>
              <a:t>Prototipado y conceptos básicos de HTML</a:t>
            </a:r>
            <a:endParaRPr b="1" i="0" sz="1200" u="none" cap="none" strike="noStrike">
              <a:solidFill>
                <a:srgbClr val="000000"/>
              </a:solidFill>
              <a:latin typeface="Helvetica Neue"/>
              <a:ea typeface="Helvetica Neue"/>
              <a:cs typeface="Helvetica Neue"/>
              <a:sym typeface="Helvetica Neue"/>
            </a:endParaRPr>
          </a:p>
        </p:txBody>
      </p:sp>
      <p:cxnSp>
        <p:nvCxnSpPr>
          <p:cNvPr id="370" name="Google Shape;370;p6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71" name="Google Shape;371;p6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372" name="Google Shape;372;p6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373" name="Google Shape;373;p6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374" name="Google Shape;374;p6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375" name="Google Shape;375;p63"/>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3"/>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0</a:t>
            </a:r>
            <a:endParaRPr b="0" i="0" sz="1400" u="none" cap="none" strike="noStrike">
              <a:solidFill>
                <a:srgbClr val="000000"/>
              </a:solidFill>
              <a:latin typeface="Helvetica Neue"/>
              <a:ea typeface="Helvetica Neue"/>
              <a:cs typeface="Helvetica Neue"/>
              <a:sym typeface="Helvetica Neue"/>
            </a:endParaRPr>
          </a:p>
        </p:txBody>
      </p:sp>
      <p:sp>
        <p:nvSpPr>
          <p:cNvPr id="378" name="Google Shape;378;p63"/>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Inducción al curso de Desarrollo Web</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379" name="Google Shape;379;p6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80" name="Google Shape;380;p63"/>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381" name="Google Shape;381;p6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382" name="Google Shape;382;p6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383" name="Google Shape;383;p63"/>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384" name="Google Shape;384;p63"/>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3"/>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sp>
        <p:nvSpPr>
          <p:cNvPr id="387" name="Google Shape;387;p63"/>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388" name="Google Shape;388;p63"/>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89" name="Google Shape;389;p63"/>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390" name="Google Shape;390;p63"/>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391" name="Google Shape;391;p63"/>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392" name="Google Shape;392;p63"/>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393" name="Google Shape;393;p6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394" name="Google Shape;394;p63"/>
          <p:cNvSpPr txBox="1"/>
          <p:nvPr/>
        </p:nvSpPr>
        <p:spPr>
          <a:xfrm>
            <a:off x="1727900" y="24947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CONCEPTOS BÁSICOS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395" name="Google Shape;395;p63"/>
          <p:cNvSpPr txBox="1"/>
          <p:nvPr/>
        </p:nvSpPr>
        <p:spPr>
          <a:xfrm>
            <a:off x="1727900" y="2978600"/>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HERRAMIENTAS A UTILIZAR EN EL CURSO</a:t>
            </a:r>
            <a:endParaRPr b="0" i="0" sz="700" u="none" cap="none" strike="noStrike">
              <a:solidFill>
                <a:srgbClr val="000000"/>
              </a:solidFill>
              <a:latin typeface="Helvetica Neue"/>
              <a:ea typeface="Helvetica Neue"/>
              <a:cs typeface="Helvetica Neue"/>
              <a:sym typeface="Helvetica Neue"/>
            </a:endParaRPr>
          </a:p>
        </p:txBody>
      </p:sp>
      <p:sp>
        <p:nvSpPr>
          <p:cNvPr id="396" name="Google Shape;396;p63"/>
          <p:cNvSpPr txBox="1"/>
          <p:nvPr/>
        </p:nvSpPr>
        <p:spPr>
          <a:xfrm>
            <a:off x="1713400" y="3419425"/>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EJEMPLO EN VIVO</a:t>
            </a:r>
            <a:endParaRPr b="0" i="0" sz="700" u="none" cap="none" strike="noStrike">
              <a:solidFill>
                <a:srgbClr val="000000"/>
              </a:solidFill>
              <a:latin typeface="Helvetica Neue"/>
              <a:ea typeface="Helvetica Neue"/>
              <a:cs typeface="Helvetica Neue"/>
              <a:sym typeface="Helvetica Neue"/>
            </a:endParaRPr>
          </a:p>
        </p:txBody>
      </p:sp>
      <p:pic>
        <p:nvPicPr>
          <p:cNvPr id="397" name="Google Shape;397;p63"/>
          <p:cNvPicPr preferRelativeResize="0"/>
          <p:nvPr/>
        </p:nvPicPr>
        <p:blipFill rotWithShape="1">
          <a:blip r:embed="rId5">
            <a:alphaModFix/>
          </a:blip>
          <a:srcRect b="0" l="0" r="0" t="0"/>
          <a:stretch/>
        </p:blipFill>
        <p:spPr>
          <a:xfrm>
            <a:off x="1377600" y="3438850"/>
            <a:ext cx="365625" cy="365625"/>
          </a:xfrm>
          <a:prstGeom prst="rect">
            <a:avLst/>
          </a:prstGeom>
          <a:noFill/>
          <a:ln>
            <a:noFill/>
          </a:ln>
        </p:spPr>
      </p:pic>
      <p:pic>
        <p:nvPicPr>
          <p:cNvPr id="398" name="Google Shape;398;p63"/>
          <p:cNvPicPr preferRelativeResize="0"/>
          <p:nvPr/>
        </p:nvPicPr>
        <p:blipFill rotWithShape="1">
          <a:blip r:embed="rId6">
            <a:alphaModFix/>
          </a:blip>
          <a:srcRect b="0" l="0" r="0" t="0"/>
          <a:stretch/>
        </p:blipFill>
        <p:spPr>
          <a:xfrm>
            <a:off x="3858650" y="2519612"/>
            <a:ext cx="306000" cy="306000"/>
          </a:xfrm>
          <a:prstGeom prst="rect">
            <a:avLst/>
          </a:prstGeom>
          <a:noFill/>
          <a:ln>
            <a:noFill/>
          </a:ln>
        </p:spPr>
      </p:pic>
      <p:sp>
        <p:nvSpPr>
          <p:cNvPr id="399" name="Google Shape;399;p63"/>
          <p:cNvSpPr txBox="1"/>
          <p:nvPr/>
        </p:nvSpPr>
        <p:spPr>
          <a:xfrm>
            <a:off x="4177200" y="25308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SKETCH</a:t>
            </a:r>
            <a:endParaRPr b="0" i="0" sz="700" u="none" cap="none" strike="noStrike">
              <a:solidFill>
                <a:srgbClr val="000000"/>
              </a:solidFill>
              <a:latin typeface="Helvetica Neue"/>
              <a:ea typeface="Helvetica Neue"/>
              <a:cs typeface="Helvetica Neue"/>
              <a:sym typeface="Helvetica Neue"/>
            </a:endParaRPr>
          </a:p>
        </p:txBody>
      </p:sp>
      <p:sp>
        <p:nvSpPr>
          <p:cNvPr id="400" name="Google Shape;400;p63"/>
          <p:cNvSpPr txBox="1"/>
          <p:nvPr/>
        </p:nvSpPr>
        <p:spPr>
          <a:xfrm>
            <a:off x="4138575" y="29616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401" name="Google Shape;401;p63"/>
          <p:cNvPicPr preferRelativeResize="0"/>
          <p:nvPr/>
        </p:nvPicPr>
        <p:blipFill rotWithShape="1">
          <a:blip r:embed="rId5">
            <a:alphaModFix/>
          </a:blip>
          <a:srcRect b="0" l="0" r="0" t="0"/>
          <a:stretch/>
        </p:blipFill>
        <p:spPr>
          <a:xfrm>
            <a:off x="3802775" y="2981113"/>
            <a:ext cx="365625" cy="365625"/>
          </a:xfrm>
          <a:prstGeom prst="rect">
            <a:avLst/>
          </a:prstGeom>
          <a:noFill/>
          <a:ln>
            <a:noFill/>
          </a:ln>
        </p:spPr>
      </p:pic>
      <p:pic>
        <p:nvPicPr>
          <p:cNvPr id="402" name="Google Shape;402;p63"/>
          <p:cNvPicPr preferRelativeResize="0"/>
          <p:nvPr/>
        </p:nvPicPr>
        <p:blipFill rotWithShape="1">
          <a:blip r:embed="rId6">
            <a:alphaModFix/>
          </a:blip>
          <a:srcRect b="0" l="0" r="0" t="0"/>
          <a:stretch/>
        </p:blipFill>
        <p:spPr>
          <a:xfrm>
            <a:off x="3858625" y="3483462"/>
            <a:ext cx="306000" cy="306000"/>
          </a:xfrm>
          <a:prstGeom prst="rect">
            <a:avLst/>
          </a:prstGeom>
          <a:noFill/>
          <a:ln>
            <a:noFill/>
          </a:ln>
        </p:spPr>
      </p:pic>
      <p:sp>
        <p:nvSpPr>
          <p:cNvPr id="403" name="Google Shape;403;p63"/>
          <p:cNvSpPr txBox="1"/>
          <p:nvPr/>
        </p:nvSpPr>
        <p:spPr>
          <a:xfrm>
            <a:off x="4177175" y="34947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NUEVO DOCUMENTO</a:t>
            </a:r>
            <a:endParaRPr b="0" i="0" sz="700" u="none" cap="none" strike="noStrike">
              <a:solidFill>
                <a:srgbClr val="000000"/>
              </a:solidFill>
              <a:latin typeface="Helvetica Neue"/>
              <a:ea typeface="Helvetica Neue"/>
              <a:cs typeface="Helvetica Neue"/>
              <a:sym typeface="Helvetica Neue"/>
            </a:endParaRPr>
          </a:p>
        </p:txBody>
      </p:sp>
      <p:pic>
        <p:nvPicPr>
          <p:cNvPr id="404" name="Google Shape;404;p63"/>
          <p:cNvPicPr preferRelativeResize="0"/>
          <p:nvPr/>
        </p:nvPicPr>
        <p:blipFill rotWithShape="1">
          <a:blip r:embed="rId6">
            <a:alphaModFix/>
          </a:blip>
          <a:srcRect b="0" l="0" r="0" t="0"/>
          <a:stretch/>
        </p:blipFill>
        <p:spPr>
          <a:xfrm>
            <a:off x="6265575" y="2534312"/>
            <a:ext cx="306000" cy="306000"/>
          </a:xfrm>
          <a:prstGeom prst="rect">
            <a:avLst/>
          </a:prstGeom>
          <a:noFill/>
          <a:ln>
            <a:noFill/>
          </a:ln>
        </p:spPr>
      </p:pic>
      <p:sp>
        <p:nvSpPr>
          <p:cNvPr id="405" name="Google Shape;405;p63"/>
          <p:cNvSpPr txBox="1"/>
          <p:nvPr/>
        </p:nvSpPr>
        <p:spPr>
          <a:xfrm>
            <a:off x="65841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406" name="Google Shape;406;p63"/>
          <p:cNvSpPr txBox="1"/>
          <p:nvPr/>
        </p:nvSpPr>
        <p:spPr>
          <a:xfrm>
            <a:off x="65492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407" name="Google Shape;407;p63"/>
          <p:cNvPicPr preferRelativeResize="0"/>
          <p:nvPr/>
        </p:nvPicPr>
        <p:blipFill rotWithShape="1">
          <a:blip r:embed="rId5">
            <a:alphaModFix/>
          </a:blip>
          <a:srcRect b="0" l="0" r="0" t="0"/>
          <a:stretch/>
        </p:blipFill>
        <p:spPr>
          <a:xfrm>
            <a:off x="6213450" y="2981100"/>
            <a:ext cx="365625" cy="365625"/>
          </a:xfrm>
          <a:prstGeom prst="rect">
            <a:avLst/>
          </a:prstGeom>
          <a:noFill/>
          <a:ln>
            <a:noFill/>
          </a:ln>
        </p:spPr>
      </p:pic>
      <p:pic>
        <p:nvPicPr>
          <p:cNvPr id="408" name="Google Shape;408;p63"/>
          <p:cNvPicPr preferRelativeResize="0"/>
          <p:nvPr/>
        </p:nvPicPr>
        <p:blipFill rotWithShape="1">
          <a:blip r:embed="rId6">
            <a:alphaModFix/>
          </a:blip>
          <a:srcRect b="0" l="0" r="0" t="0"/>
          <a:stretch/>
        </p:blipFill>
        <p:spPr>
          <a:xfrm>
            <a:off x="6242125" y="3483487"/>
            <a:ext cx="306000" cy="306000"/>
          </a:xfrm>
          <a:prstGeom prst="rect">
            <a:avLst/>
          </a:prstGeom>
          <a:noFill/>
          <a:ln>
            <a:noFill/>
          </a:ln>
        </p:spPr>
      </p:pic>
      <p:sp>
        <p:nvSpPr>
          <p:cNvPr id="409" name="Google Shape;409;p63"/>
          <p:cNvSpPr txBox="1"/>
          <p:nvPr/>
        </p:nvSpPr>
        <p:spPr>
          <a:xfrm>
            <a:off x="65606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410" name="Google Shape;410;p63"/>
          <p:cNvSpPr txBox="1"/>
          <p:nvPr/>
        </p:nvSpPr>
        <p:spPr>
          <a:xfrm>
            <a:off x="65368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411" name="Google Shape;411;p63"/>
          <p:cNvPicPr preferRelativeResize="0"/>
          <p:nvPr/>
        </p:nvPicPr>
        <p:blipFill rotWithShape="1">
          <a:blip r:embed="rId7">
            <a:alphaModFix/>
          </a:blip>
          <a:srcRect b="0" l="0" r="0" t="0"/>
          <a:stretch/>
        </p:blipFill>
        <p:spPr>
          <a:xfrm>
            <a:off x="6217688" y="3972275"/>
            <a:ext cx="307150" cy="307150"/>
          </a:xfrm>
          <a:prstGeom prst="rect">
            <a:avLst/>
          </a:prstGeom>
          <a:noFill/>
          <a:ln>
            <a:noFill/>
          </a:ln>
        </p:spPr>
      </p:pic>
      <p:pic>
        <p:nvPicPr>
          <p:cNvPr id="412" name="Google Shape;412;p63"/>
          <p:cNvPicPr preferRelativeResize="0"/>
          <p:nvPr/>
        </p:nvPicPr>
        <p:blipFill rotWithShape="1">
          <a:blip r:embed="rId8">
            <a:alphaModFix/>
          </a:blip>
          <a:srcRect b="0" l="0" r="0" t="0"/>
          <a:stretch/>
        </p:blipFill>
        <p:spPr>
          <a:xfrm>
            <a:off x="1320773" y="2447662"/>
            <a:ext cx="479300" cy="479300"/>
          </a:xfrm>
          <a:prstGeom prst="rect">
            <a:avLst/>
          </a:prstGeom>
          <a:noFill/>
          <a:ln>
            <a:noFill/>
          </a:ln>
        </p:spPr>
      </p:pic>
      <p:pic>
        <p:nvPicPr>
          <p:cNvPr id="413" name="Google Shape;413;p63"/>
          <p:cNvPicPr preferRelativeResize="0"/>
          <p:nvPr/>
        </p:nvPicPr>
        <p:blipFill rotWithShape="1">
          <a:blip r:embed="rId9">
            <a:alphaModFix/>
          </a:blip>
          <a:srcRect b="0" l="0" r="0" t="0"/>
          <a:stretch/>
        </p:blipFill>
        <p:spPr>
          <a:xfrm>
            <a:off x="1320773" y="2934237"/>
            <a:ext cx="479300" cy="47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17" name="Shape 417"/>
        <p:cNvGrpSpPr/>
        <p:nvPr/>
      </p:nvGrpSpPr>
      <p:grpSpPr>
        <a:xfrm>
          <a:off x="0" y="0"/>
          <a:ext cx="0" cy="0"/>
          <a:chOff x="0" y="0"/>
          <a:chExt cx="0" cy="0"/>
        </a:xfrm>
      </p:grpSpPr>
      <p:sp>
        <p:nvSpPr>
          <p:cNvPr id="418" name="Google Shape;418;p64"/>
          <p:cNvSpPr txBox="1"/>
          <p:nvPr/>
        </p:nvSpPr>
        <p:spPr>
          <a:xfrm>
            <a:off x="809550" y="1620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19" name="Google Shape;419;p64"/>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420" name="Google Shape;420;p64"/>
          <p:cNvPicPr preferRelativeResize="0"/>
          <p:nvPr/>
        </p:nvPicPr>
        <p:blipFill rotWithShape="1">
          <a:blip r:embed="rId5">
            <a:alphaModFix/>
          </a:blip>
          <a:srcRect b="0" l="0" r="0" t="0"/>
          <a:stretch/>
        </p:blipFill>
        <p:spPr>
          <a:xfrm>
            <a:off x="3978738" y="434050"/>
            <a:ext cx="1186525" cy="1186525"/>
          </a:xfrm>
          <a:prstGeom prst="rect">
            <a:avLst/>
          </a:prstGeom>
          <a:noFill/>
          <a:ln>
            <a:noFill/>
          </a:ln>
        </p:spPr>
      </p:pic>
      <p:pic>
        <p:nvPicPr>
          <p:cNvPr id="421" name="Google Shape;421;p64"/>
          <p:cNvPicPr preferRelativeResize="0"/>
          <p:nvPr/>
        </p:nvPicPr>
        <p:blipFill>
          <a:blip r:embed="rId6">
            <a:alphaModFix/>
          </a:blip>
          <a:stretch>
            <a:fillRect/>
          </a:stretch>
        </p:blipFill>
        <p:spPr>
          <a:xfrm>
            <a:off x="3062425" y="2893888"/>
            <a:ext cx="3019173" cy="1696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65"/>
          <p:cNvSpPr txBox="1"/>
          <p:nvPr/>
        </p:nvSpPr>
        <p:spPr>
          <a:xfrm>
            <a:off x="1892700" y="1800900"/>
            <a:ext cx="535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PROTOTIPADO DESDE EL PAPEL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cxnSp>
        <p:nvCxnSpPr>
          <p:cNvPr id="431" name="Google Shape;431;p66"/>
          <p:cNvCxnSpPr>
            <a:stCxn id="432" idx="6"/>
            <a:endCxn id="433" idx="2"/>
          </p:cNvCxnSpPr>
          <p:nvPr/>
        </p:nvCxnSpPr>
        <p:spPr>
          <a:xfrm>
            <a:off x="1620613" y="2341638"/>
            <a:ext cx="5618100" cy="0"/>
          </a:xfrm>
          <a:prstGeom prst="straightConnector1">
            <a:avLst/>
          </a:prstGeom>
          <a:noFill/>
          <a:ln cap="flat" cmpd="sng" w="9525">
            <a:solidFill>
              <a:srgbClr val="3DFFBC"/>
            </a:solidFill>
            <a:prstDash val="solid"/>
            <a:round/>
            <a:headEnd len="sm" w="sm" type="none"/>
            <a:tailEnd len="sm" w="sm" type="none"/>
          </a:ln>
        </p:spPr>
      </p:cxnSp>
      <p:sp>
        <p:nvSpPr>
          <p:cNvPr id="434" name="Google Shape;434;p66"/>
          <p:cNvSpPr txBox="1"/>
          <p:nvPr/>
        </p:nvSpPr>
        <p:spPr>
          <a:xfrm>
            <a:off x="720327" y="2870075"/>
            <a:ext cx="1186500" cy="10656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chemeClr val="dk1"/>
              </a:buClr>
              <a:buSzPts val="1100"/>
              <a:buFont typeface="Arial"/>
              <a:buNone/>
            </a:pPr>
            <a:r>
              <a:rPr b="0" i="0" lang="es" sz="2000" u="none" cap="none" strike="noStrike">
                <a:solidFill>
                  <a:schemeClr val="dk1"/>
                </a:solidFill>
                <a:latin typeface="Helvetica Neue Light"/>
                <a:ea typeface="Helvetica Neue Light"/>
                <a:cs typeface="Helvetica Neue Light"/>
                <a:sym typeface="Helvetica Neue Light"/>
              </a:rPr>
              <a:t>Sketch</a:t>
            </a:r>
            <a:endParaRPr b="0" i="0" sz="2000" u="none" cap="none" strike="noStrike">
              <a:solidFill>
                <a:srgbClr val="000000"/>
              </a:solidFill>
              <a:latin typeface="Helvetica Neue Light"/>
              <a:ea typeface="Helvetica Neue Light"/>
              <a:cs typeface="Helvetica Neue Light"/>
              <a:sym typeface="Helvetica Neue Light"/>
            </a:endParaRPr>
          </a:p>
        </p:txBody>
      </p:sp>
      <p:grpSp>
        <p:nvGrpSpPr>
          <p:cNvPr id="435" name="Google Shape;435;p66"/>
          <p:cNvGrpSpPr/>
          <p:nvPr/>
        </p:nvGrpSpPr>
        <p:grpSpPr>
          <a:xfrm>
            <a:off x="1006513" y="2034588"/>
            <a:ext cx="614100" cy="614100"/>
            <a:chOff x="553025" y="2208600"/>
            <a:chExt cx="614100" cy="614100"/>
          </a:xfrm>
        </p:grpSpPr>
        <p:sp>
          <p:nvSpPr>
            <p:cNvPr id="432" name="Google Shape;432;p66"/>
            <p:cNvSpPr/>
            <p:nvPr/>
          </p:nvSpPr>
          <p:spPr>
            <a:xfrm>
              <a:off x="553025" y="2208600"/>
              <a:ext cx="614100" cy="614100"/>
            </a:xfrm>
            <a:prstGeom prst="ellipse">
              <a:avLst/>
            </a:prstGeom>
            <a:solidFill>
              <a:srgbClr val="3DFFB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6"/>
            <p:cNvSpPr txBox="1"/>
            <p:nvPr/>
          </p:nvSpPr>
          <p:spPr>
            <a:xfrm>
              <a:off x="657386" y="2261624"/>
              <a:ext cx="270300" cy="367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Lato"/>
                  <a:ea typeface="Lato"/>
                  <a:cs typeface="Lato"/>
                  <a:sym typeface="Lato"/>
                </a:rPr>
                <a:t>1</a:t>
              </a:r>
              <a:endParaRPr b="0" i="0" sz="2400" u="none" cap="none" strike="noStrike">
                <a:solidFill>
                  <a:srgbClr val="000000"/>
                </a:solidFill>
                <a:latin typeface="Lato"/>
                <a:ea typeface="Lato"/>
                <a:cs typeface="Lato"/>
                <a:sym typeface="Lato"/>
              </a:endParaRPr>
            </a:p>
          </p:txBody>
        </p:sp>
      </p:grpSp>
      <p:grpSp>
        <p:nvGrpSpPr>
          <p:cNvPr id="437" name="Google Shape;437;p66"/>
          <p:cNvGrpSpPr/>
          <p:nvPr/>
        </p:nvGrpSpPr>
        <p:grpSpPr>
          <a:xfrm>
            <a:off x="2628468" y="2034600"/>
            <a:ext cx="614100" cy="614100"/>
            <a:chOff x="2369730" y="2182550"/>
            <a:chExt cx="614100" cy="614100"/>
          </a:xfrm>
        </p:grpSpPr>
        <p:sp>
          <p:nvSpPr>
            <p:cNvPr id="438" name="Google Shape;438;p66"/>
            <p:cNvSpPr/>
            <p:nvPr/>
          </p:nvSpPr>
          <p:spPr>
            <a:xfrm>
              <a:off x="2369730" y="2182550"/>
              <a:ext cx="614100" cy="614100"/>
            </a:xfrm>
            <a:prstGeom prst="ellipse">
              <a:avLst/>
            </a:prstGeom>
            <a:solidFill>
              <a:srgbClr val="3DFFB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39" name="Google Shape;439;p66"/>
            <p:cNvSpPr txBox="1"/>
            <p:nvPr/>
          </p:nvSpPr>
          <p:spPr>
            <a:xfrm>
              <a:off x="2494962" y="2208664"/>
              <a:ext cx="270300" cy="367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Lato"/>
                  <a:ea typeface="Lato"/>
                  <a:cs typeface="Lato"/>
                  <a:sym typeface="Lato"/>
                </a:rPr>
                <a:t>2</a:t>
              </a:r>
              <a:endParaRPr b="0" i="0" sz="2400" u="none" cap="none" strike="noStrike">
                <a:solidFill>
                  <a:srgbClr val="000000"/>
                </a:solidFill>
                <a:latin typeface="Lato"/>
                <a:ea typeface="Lato"/>
                <a:cs typeface="Lato"/>
                <a:sym typeface="Lato"/>
              </a:endParaRPr>
            </a:p>
          </p:txBody>
        </p:sp>
      </p:grpSp>
      <p:sp>
        <p:nvSpPr>
          <p:cNvPr id="433" name="Google Shape;433;p66"/>
          <p:cNvSpPr/>
          <p:nvPr/>
        </p:nvSpPr>
        <p:spPr>
          <a:xfrm>
            <a:off x="7238722" y="2034600"/>
            <a:ext cx="614100" cy="614100"/>
          </a:xfrm>
          <a:prstGeom prst="ellipse">
            <a:avLst/>
          </a:prstGeom>
          <a:solidFill>
            <a:srgbClr val="3DFFB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40" name="Google Shape;440;p66"/>
          <p:cNvSpPr txBox="1"/>
          <p:nvPr/>
        </p:nvSpPr>
        <p:spPr>
          <a:xfrm>
            <a:off x="7361945" y="2060645"/>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Lato"/>
                <a:ea typeface="Lato"/>
                <a:cs typeface="Lato"/>
                <a:sym typeface="Lato"/>
              </a:rPr>
              <a:t>5</a:t>
            </a:r>
            <a:endParaRPr b="0" i="0" sz="2400" u="none" cap="none" strike="noStrike">
              <a:solidFill>
                <a:srgbClr val="000000"/>
              </a:solidFill>
              <a:latin typeface="Lato"/>
              <a:ea typeface="Lato"/>
              <a:cs typeface="Lato"/>
              <a:sym typeface="Lato"/>
            </a:endParaRPr>
          </a:p>
        </p:txBody>
      </p:sp>
      <p:pic>
        <p:nvPicPr>
          <p:cNvPr id="441" name="Google Shape;441;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2" name="Google Shape;442;p66"/>
          <p:cNvSpPr txBox="1"/>
          <p:nvPr/>
        </p:nvSpPr>
        <p:spPr>
          <a:xfrm>
            <a:off x="1311600" y="240100"/>
            <a:ext cx="6520800" cy="692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1" lang="es" sz="3500" u="none" cap="none" strike="noStrike">
                <a:solidFill>
                  <a:srgbClr val="000000"/>
                </a:solidFill>
                <a:latin typeface="Anton"/>
                <a:ea typeface="Anton"/>
                <a:cs typeface="Anton"/>
                <a:sym typeface="Anton"/>
              </a:rPr>
              <a:t>PROYECTO WEB</a:t>
            </a:r>
            <a:r>
              <a:rPr b="0" i="0" lang="es" sz="3500" u="none" cap="none" strike="noStrike">
                <a:solidFill>
                  <a:schemeClr val="dk1"/>
                </a:solidFill>
                <a:latin typeface="Didact Gothic"/>
                <a:ea typeface="Didact Gothic"/>
                <a:cs typeface="Didact Gothic"/>
                <a:sym typeface="Didact Gothic"/>
              </a:rPr>
              <a:t> </a:t>
            </a:r>
            <a:endParaRPr b="0" i="1" sz="3500" u="none" cap="none" strike="noStrike">
              <a:solidFill>
                <a:srgbClr val="000000"/>
              </a:solidFill>
              <a:latin typeface="Anton"/>
              <a:ea typeface="Anton"/>
              <a:cs typeface="Anton"/>
              <a:sym typeface="Anton"/>
            </a:endParaRPr>
          </a:p>
        </p:txBody>
      </p:sp>
      <p:grpSp>
        <p:nvGrpSpPr>
          <p:cNvPr id="443" name="Google Shape;443;p66"/>
          <p:cNvGrpSpPr/>
          <p:nvPr/>
        </p:nvGrpSpPr>
        <p:grpSpPr>
          <a:xfrm>
            <a:off x="4250418" y="2034600"/>
            <a:ext cx="614100" cy="614100"/>
            <a:chOff x="2369730" y="2162575"/>
            <a:chExt cx="614100" cy="614100"/>
          </a:xfrm>
        </p:grpSpPr>
        <p:sp>
          <p:nvSpPr>
            <p:cNvPr id="444" name="Google Shape;444;p66"/>
            <p:cNvSpPr/>
            <p:nvPr/>
          </p:nvSpPr>
          <p:spPr>
            <a:xfrm>
              <a:off x="2369730" y="2162575"/>
              <a:ext cx="614100" cy="614100"/>
            </a:xfrm>
            <a:prstGeom prst="ellipse">
              <a:avLst/>
            </a:prstGeom>
            <a:solidFill>
              <a:srgbClr val="3DFFB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45" name="Google Shape;445;p66"/>
            <p:cNvSpPr txBox="1"/>
            <p:nvPr/>
          </p:nvSpPr>
          <p:spPr>
            <a:xfrm>
              <a:off x="2493387" y="2194289"/>
              <a:ext cx="270300" cy="367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Lato"/>
                  <a:ea typeface="Lato"/>
                  <a:cs typeface="Lato"/>
                  <a:sym typeface="Lato"/>
                </a:rPr>
                <a:t>3</a:t>
              </a:r>
              <a:endParaRPr b="0" i="0" sz="2400" u="none" cap="none" strike="noStrike">
                <a:solidFill>
                  <a:srgbClr val="000000"/>
                </a:solidFill>
                <a:latin typeface="Lato"/>
                <a:ea typeface="Lato"/>
                <a:cs typeface="Lato"/>
                <a:sym typeface="Lato"/>
              </a:endParaRPr>
            </a:p>
          </p:txBody>
        </p:sp>
      </p:grpSp>
      <p:grpSp>
        <p:nvGrpSpPr>
          <p:cNvPr id="446" name="Google Shape;446;p66"/>
          <p:cNvGrpSpPr/>
          <p:nvPr/>
        </p:nvGrpSpPr>
        <p:grpSpPr>
          <a:xfrm>
            <a:off x="5754468" y="2034600"/>
            <a:ext cx="614100" cy="614100"/>
            <a:chOff x="2369730" y="2208600"/>
            <a:chExt cx="614100" cy="614100"/>
          </a:xfrm>
        </p:grpSpPr>
        <p:sp>
          <p:nvSpPr>
            <p:cNvPr id="447" name="Google Shape;447;p66"/>
            <p:cNvSpPr/>
            <p:nvPr/>
          </p:nvSpPr>
          <p:spPr>
            <a:xfrm>
              <a:off x="2369730" y="2208600"/>
              <a:ext cx="614100" cy="614100"/>
            </a:xfrm>
            <a:prstGeom prst="ellipse">
              <a:avLst/>
            </a:prstGeom>
            <a:solidFill>
              <a:srgbClr val="3DFFB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48" name="Google Shape;448;p66"/>
            <p:cNvSpPr txBox="1"/>
            <p:nvPr/>
          </p:nvSpPr>
          <p:spPr>
            <a:xfrm>
              <a:off x="2492988" y="2237189"/>
              <a:ext cx="270300" cy="367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Lato"/>
                  <a:ea typeface="Lato"/>
                  <a:cs typeface="Lato"/>
                  <a:sym typeface="Lato"/>
                </a:rPr>
                <a:t>4</a:t>
              </a:r>
              <a:endParaRPr b="0" i="0" sz="2400" u="none" cap="none" strike="noStrike">
                <a:solidFill>
                  <a:srgbClr val="000000"/>
                </a:solidFill>
                <a:latin typeface="Lato"/>
                <a:ea typeface="Lato"/>
                <a:cs typeface="Lato"/>
                <a:sym typeface="Lato"/>
              </a:endParaRPr>
            </a:p>
          </p:txBody>
        </p:sp>
      </p:grpSp>
      <p:sp>
        <p:nvSpPr>
          <p:cNvPr id="449" name="Google Shape;449;p66"/>
          <p:cNvSpPr txBox="1"/>
          <p:nvPr/>
        </p:nvSpPr>
        <p:spPr>
          <a:xfrm>
            <a:off x="2194825" y="3023075"/>
            <a:ext cx="1599300" cy="7596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Wireframe</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50" name="Google Shape;450;p66"/>
          <p:cNvSpPr txBox="1"/>
          <p:nvPr/>
        </p:nvSpPr>
        <p:spPr>
          <a:xfrm>
            <a:off x="3923876" y="3056825"/>
            <a:ext cx="1267200" cy="6921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MockUp</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51" name="Google Shape;451;p66"/>
          <p:cNvSpPr txBox="1"/>
          <p:nvPr/>
        </p:nvSpPr>
        <p:spPr>
          <a:xfrm>
            <a:off x="5261875" y="2959325"/>
            <a:ext cx="1599300" cy="89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Prototipo interactivo</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52" name="Google Shape;452;p66"/>
          <p:cNvSpPr txBox="1"/>
          <p:nvPr/>
        </p:nvSpPr>
        <p:spPr>
          <a:xfrm>
            <a:off x="6895825" y="3133025"/>
            <a:ext cx="1764300" cy="5481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Diseño Final</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7"/>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7"/>
          <p:cNvSpPr txBox="1"/>
          <p:nvPr>
            <p:ph type="title"/>
          </p:nvPr>
        </p:nvSpPr>
        <p:spPr>
          <a:xfrm>
            <a:off x="6791650" y="188475"/>
            <a:ext cx="2212500" cy="84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i="1" lang="es" sz="3500">
                <a:solidFill>
                  <a:srgbClr val="000000"/>
                </a:solidFill>
                <a:latin typeface="Anton"/>
                <a:ea typeface="Anton"/>
                <a:cs typeface="Anton"/>
                <a:sym typeface="Anton"/>
              </a:rPr>
              <a:t>SKETCH</a:t>
            </a:r>
            <a:endParaRPr i="1" sz="3500">
              <a:solidFill>
                <a:srgbClr val="000000"/>
              </a:solidFill>
              <a:latin typeface="Anton"/>
              <a:ea typeface="Anton"/>
              <a:cs typeface="Anton"/>
              <a:sym typeface="Anton"/>
            </a:endParaRPr>
          </a:p>
        </p:txBody>
      </p:sp>
      <p:sp>
        <p:nvSpPr>
          <p:cNvPr id="459" name="Google Shape;459;p67"/>
          <p:cNvSpPr txBox="1"/>
          <p:nvPr>
            <p:ph idx="1" type="body"/>
          </p:nvPr>
        </p:nvSpPr>
        <p:spPr>
          <a:xfrm>
            <a:off x="311700" y="1035000"/>
            <a:ext cx="8520600" cy="93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10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Es un dibujo rápido o bosquejo guía, que reproduce de manera muy sencilla un concepto, una idea o generalidad de un proyecto.</a:t>
            </a:r>
            <a:endParaRPr>
              <a:latin typeface="Helvetica Neue Light"/>
              <a:ea typeface="Helvetica Neue Light"/>
              <a:cs typeface="Helvetica Neue Light"/>
              <a:sym typeface="Helvetica Neue Light"/>
            </a:endParaRPr>
          </a:p>
        </p:txBody>
      </p:sp>
      <p:pic>
        <p:nvPicPr>
          <p:cNvPr id="460" name="Google Shape;460;p67"/>
          <p:cNvPicPr preferRelativeResize="0"/>
          <p:nvPr/>
        </p:nvPicPr>
        <p:blipFill rotWithShape="1">
          <a:blip r:embed="rId3">
            <a:alphaModFix/>
          </a:blip>
          <a:srcRect b="0" l="0" r="0" t="0"/>
          <a:stretch/>
        </p:blipFill>
        <p:spPr>
          <a:xfrm>
            <a:off x="2764675" y="1732475"/>
            <a:ext cx="3614650" cy="3411025"/>
          </a:xfrm>
          <a:prstGeom prst="rect">
            <a:avLst/>
          </a:prstGeom>
          <a:noFill/>
          <a:ln>
            <a:noFill/>
          </a:ln>
        </p:spPr>
      </p:pic>
      <p:pic>
        <p:nvPicPr>
          <p:cNvPr id="461" name="Google Shape;461;p6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62" name="Google Shape;462;p67"/>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7"/>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1</a:t>
            </a:r>
            <a:endParaRPr b="1" sz="3500">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8"/>
          <p:cNvPicPr preferRelativeResize="0"/>
          <p:nvPr/>
        </p:nvPicPr>
        <p:blipFill rotWithShape="1">
          <a:blip r:embed="rId3">
            <a:alphaModFix/>
          </a:blip>
          <a:srcRect b="0" l="0" r="0" t="0"/>
          <a:stretch/>
        </p:blipFill>
        <p:spPr>
          <a:xfrm>
            <a:off x="895675" y="137313"/>
            <a:ext cx="4909650" cy="4868875"/>
          </a:xfrm>
          <a:prstGeom prst="rect">
            <a:avLst/>
          </a:prstGeom>
          <a:noFill/>
          <a:ln>
            <a:noFill/>
          </a:ln>
        </p:spPr>
      </p:pic>
      <p:pic>
        <p:nvPicPr>
          <p:cNvPr id="469" name="Google Shape;469;p6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70" name="Google Shape;470;p68"/>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8"/>
          <p:cNvSpPr txBox="1"/>
          <p:nvPr>
            <p:ph type="title"/>
          </p:nvPr>
        </p:nvSpPr>
        <p:spPr>
          <a:xfrm>
            <a:off x="6791650" y="188475"/>
            <a:ext cx="2212500" cy="84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i="1" lang="es" sz="3500">
                <a:solidFill>
                  <a:srgbClr val="000000"/>
                </a:solidFill>
                <a:latin typeface="Anton"/>
                <a:ea typeface="Anton"/>
                <a:cs typeface="Anton"/>
                <a:sym typeface="Anton"/>
              </a:rPr>
              <a:t>SKETCH</a:t>
            </a:r>
            <a:endParaRPr i="1" sz="3500">
              <a:solidFill>
                <a:srgbClr val="000000"/>
              </a:solidFill>
              <a:latin typeface="Anton"/>
              <a:ea typeface="Anton"/>
              <a:cs typeface="Anton"/>
              <a:sym typeface="Anton"/>
            </a:endParaRPr>
          </a:p>
        </p:txBody>
      </p:sp>
      <p:sp>
        <p:nvSpPr>
          <p:cNvPr id="472" name="Google Shape;472;p68"/>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8"/>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1</a:t>
            </a:r>
            <a:endParaRPr b="1" sz="3500">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9"/>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9"/>
          <p:cNvSpPr txBox="1"/>
          <p:nvPr>
            <p:ph type="title"/>
          </p:nvPr>
        </p:nvSpPr>
        <p:spPr>
          <a:xfrm>
            <a:off x="6973800" y="303375"/>
            <a:ext cx="2248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s" sz="3500">
                <a:solidFill>
                  <a:srgbClr val="000000"/>
                </a:solidFill>
                <a:latin typeface="Anton"/>
                <a:ea typeface="Anton"/>
                <a:cs typeface="Anton"/>
                <a:sym typeface="Anton"/>
              </a:rPr>
              <a:t>WIREFRAME</a:t>
            </a:r>
            <a:endParaRPr sz="3500"/>
          </a:p>
        </p:txBody>
      </p:sp>
      <p:sp>
        <p:nvSpPr>
          <p:cNvPr id="480" name="Google Shape;480;p69"/>
          <p:cNvSpPr txBox="1"/>
          <p:nvPr>
            <p:ph idx="1" type="body"/>
          </p:nvPr>
        </p:nvSpPr>
        <p:spPr>
          <a:xfrm>
            <a:off x="1167900" y="1359075"/>
            <a:ext cx="68082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es" sz="1900">
                <a:solidFill>
                  <a:schemeClr val="dk1"/>
                </a:solidFill>
                <a:latin typeface="Helvetica Neue Light"/>
                <a:ea typeface="Helvetica Neue Light"/>
                <a:cs typeface="Helvetica Neue Light"/>
                <a:sym typeface="Helvetica Neue Light"/>
              </a:rPr>
              <a:t>Es la representación estática, en baja calidad, de un diseño. Se definen, para una mejor comprensión, los siguientes aspectos:</a:t>
            </a:r>
            <a:endParaRPr sz="1900">
              <a:solidFill>
                <a:schemeClr val="dk1"/>
              </a:solidFill>
              <a:latin typeface="Helvetica Neue Light"/>
              <a:ea typeface="Helvetica Neue Light"/>
              <a:cs typeface="Helvetica Neue Light"/>
              <a:sym typeface="Helvetica Neue Light"/>
            </a:endParaRPr>
          </a:p>
          <a:p>
            <a:pPr indent="-349250" lvl="0" marL="457200" rtl="0" algn="l">
              <a:lnSpc>
                <a:spcPct val="150000"/>
              </a:lnSpc>
              <a:spcBef>
                <a:spcPts val="1100"/>
              </a:spcBef>
              <a:spcAft>
                <a:spcPts val="0"/>
              </a:spcAft>
              <a:buClr>
                <a:srgbClr val="3CEFAB"/>
              </a:buClr>
              <a:buSzPts val="1900"/>
              <a:buFont typeface="Didact Gothic"/>
              <a:buChar char="●"/>
            </a:pPr>
            <a:r>
              <a:rPr lang="es" sz="1900">
                <a:solidFill>
                  <a:schemeClr val="dk1"/>
                </a:solidFill>
                <a:latin typeface="Helvetica Neue Light"/>
                <a:ea typeface="Helvetica Neue Light"/>
                <a:cs typeface="Helvetica Neue Light"/>
                <a:sym typeface="Helvetica Neue Light"/>
              </a:rPr>
              <a:t> ¿Qué? Los principales grupos de contenido.</a:t>
            </a:r>
            <a:endParaRPr sz="1900">
              <a:solidFill>
                <a:schemeClr val="dk1"/>
              </a:solidFill>
              <a:latin typeface="Helvetica Neue Light"/>
              <a:ea typeface="Helvetica Neue Light"/>
              <a:cs typeface="Helvetica Neue Light"/>
              <a:sym typeface="Helvetica Neue Light"/>
            </a:endParaRPr>
          </a:p>
          <a:p>
            <a:pPr indent="-349250" lvl="0" marL="457200" rtl="0" algn="l">
              <a:lnSpc>
                <a:spcPct val="150000"/>
              </a:lnSpc>
              <a:spcBef>
                <a:spcPts val="0"/>
              </a:spcBef>
              <a:spcAft>
                <a:spcPts val="0"/>
              </a:spcAft>
              <a:buClr>
                <a:srgbClr val="3CEFAB"/>
              </a:buClr>
              <a:buSzPts val="1900"/>
              <a:buFont typeface="Didact Gothic"/>
              <a:buChar char="●"/>
            </a:pPr>
            <a:r>
              <a:rPr lang="es" sz="1900">
                <a:solidFill>
                  <a:schemeClr val="dk1"/>
                </a:solidFill>
                <a:latin typeface="Helvetica Neue Light"/>
                <a:ea typeface="Helvetica Neue Light"/>
                <a:cs typeface="Helvetica Neue Light"/>
                <a:sym typeface="Helvetica Neue Light"/>
              </a:rPr>
              <a:t>¿Dónde? La estructura de la información.</a:t>
            </a:r>
            <a:endParaRPr sz="1900">
              <a:solidFill>
                <a:schemeClr val="dk1"/>
              </a:solidFill>
              <a:latin typeface="Helvetica Neue Light"/>
              <a:ea typeface="Helvetica Neue Light"/>
              <a:cs typeface="Helvetica Neue Light"/>
              <a:sym typeface="Helvetica Neue Light"/>
            </a:endParaRPr>
          </a:p>
          <a:p>
            <a:pPr indent="-349250" lvl="0" marL="457200" rtl="0" algn="l">
              <a:lnSpc>
                <a:spcPct val="150000"/>
              </a:lnSpc>
              <a:spcBef>
                <a:spcPts val="0"/>
              </a:spcBef>
              <a:spcAft>
                <a:spcPts val="0"/>
              </a:spcAft>
              <a:buClr>
                <a:srgbClr val="3CEFAB"/>
              </a:buClr>
              <a:buSzPts val="1900"/>
              <a:buFont typeface="Didact Gothic"/>
              <a:buChar char="●"/>
            </a:pPr>
            <a:r>
              <a:rPr lang="es" sz="1900">
                <a:solidFill>
                  <a:schemeClr val="dk1"/>
                </a:solidFill>
                <a:latin typeface="Helvetica Neue Light"/>
                <a:ea typeface="Helvetica Neue Light"/>
                <a:cs typeface="Helvetica Neue Light"/>
                <a:sym typeface="Helvetica Neue Light"/>
              </a:rPr>
              <a:t>¿Cómo? La descripción y visualización básica del usuario – interacción de la interfaz</a:t>
            </a:r>
            <a:endParaRPr sz="19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100"/>
              </a:spcBef>
              <a:spcAft>
                <a:spcPts val="1600"/>
              </a:spcAft>
              <a:buSzPts val="1800"/>
              <a:buNone/>
            </a:pPr>
            <a:r>
              <a:t/>
            </a:r>
            <a:endParaRPr>
              <a:latin typeface="Helvetica Neue Light"/>
              <a:ea typeface="Helvetica Neue Light"/>
              <a:cs typeface="Helvetica Neue Light"/>
              <a:sym typeface="Helvetica Neue Light"/>
            </a:endParaRPr>
          </a:p>
        </p:txBody>
      </p:sp>
      <p:pic>
        <p:nvPicPr>
          <p:cNvPr id="481" name="Google Shape;481;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2" name="Google Shape;482;p69"/>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9"/>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2</a:t>
            </a:r>
            <a:endParaRPr b="1" sz="35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3"/>
          <p:cNvSpPr/>
          <p:nvPr/>
        </p:nvSpPr>
        <p:spPr>
          <a:xfrm>
            <a:off x="-75200" y="1505150"/>
            <a:ext cx="2022000" cy="330600"/>
          </a:xfrm>
          <a:prstGeom prst="roundRect">
            <a:avLst>
              <a:gd fmla="val 16667" name="adj"/>
            </a:avLst>
          </a:prstGeom>
          <a:solidFill>
            <a:srgbClr val="3CEFAB"/>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1" lang="es" sz="1500" u="none" cap="none" strike="noStrike">
                <a:solidFill>
                  <a:schemeClr val="dk1"/>
                </a:solidFill>
                <a:latin typeface="Helvetica Neue"/>
                <a:ea typeface="Helvetica Neue"/>
                <a:cs typeface="Helvetica Neue"/>
                <a:sym typeface="Helvetica Neue"/>
              </a:rPr>
              <a:t>Convivencia:</a:t>
            </a:r>
            <a:endParaRPr b="1" i="1" sz="1800" u="none" cap="none" strike="noStrike">
              <a:solidFill>
                <a:srgbClr val="000000"/>
              </a:solidFill>
              <a:latin typeface="Arial"/>
              <a:ea typeface="Arial"/>
              <a:cs typeface="Arial"/>
              <a:sym typeface="Arial"/>
            </a:endParaRPr>
          </a:p>
        </p:txBody>
      </p:sp>
      <p:sp>
        <p:nvSpPr>
          <p:cNvPr id="169" name="Google Shape;169;p43"/>
          <p:cNvSpPr/>
          <p:nvPr/>
        </p:nvSpPr>
        <p:spPr>
          <a:xfrm>
            <a:off x="1756940" y="1475602"/>
            <a:ext cx="389700" cy="389700"/>
          </a:xfrm>
          <a:prstGeom prst="ellipse">
            <a:avLst/>
          </a:prstGeom>
          <a:solidFill>
            <a:schemeClr val="lt1"/>
          </a:solidFill>
          <a:ln cap="flat" cmpd="sng" w="9525">
            <a:solidFill>
              <a:srgbClr val="3CEFAB"/>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3"/>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000" u="none" cap="none" strike="noStrike">
                <a:solidFill>
                  <a:srgbClr val="000000"/>
                </a:solidFill>
                <a:latin typeface="Anton"/>
                <a:ea typeface="Anton"/>
                <a:cs typeface="Anton"/>
                <a:sym typeface="Anton"/>
              </a:rPr>
              <a:t>ACUERDOS Y COMPROMISOS</a:t>
            </a:r>
            <a:endParaRPr b="0" i="1" sz="4000" u="none" cap="none" strike="noStrike">
              <a:solidFill>
                <a:srgbClr val="000000"/>
              </a:solidFill>
              <a:latin typeface="Anton"/>
              <a:ea typeface="Anton"/>
              <a:cs typeface="Anton"/>
              <a:sym typeface="Anton"/>
            </a:endParaRPr>
          </a:p>
        </p:txBody>
      </p:sp>
      <p:sp>
        <p:nvSpPr>
          <p:cNvPr id="171" name="Google Shape;171;p43"/>
          <p:cNvSpPr txBox="1"/>
          <p:nvPr/>
        </p:nvSpPr>
        <p:spPr>
          <a:xfrm>
            <a:off x="2146650" y="1475600"/>
            <a:ext cx="6273600" cy="27861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Chequea aquí nuestro </a:t>
            </a:r>
            <a:r>
              <a:rPr b="1" i="0" lang="es" sz="1300" u="sng" cap="none" strike="noStrike">
                <a:solidFill>
                  <a:schemeClr val="hlink"/>
                </a:solidFill>
                <a:latin typeface="Helvetica Neue"/>
                <a:ea typeface="Helvetica Neue"/>
                <a:cs typeface="Helvetica Neue"/>
                <a:sym typeface="Helvetica Neue"/>
                <a:hlinkClick r:id="rId3"/>
              </a:rPr>
              <a:t>código de conducta</a:t>
            </a:r>
            <a:r>
              <a:rPr b="0" i="0" lang="es" sz="1300" u="none" cap="none" strike="noStrike">
                <a:solidFill>
                  <a:schemeClr val="dk1"/>
                </a:solidFill>
                <a:latin typeface="Helvetica Neue Light"/>
                <a:ea typeface="Helvetica Neue Light"/>
                <a:cs typeface="Helvetica Neue Light"/>
                <a:sym typeface="Helvetica Neue Light"/>
              </a:rPr>
              <a:t> y ayúdanos a generar un ambiente de clases súper ameno.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Al momento de interactuar (en las clases u otros espacios), ten en cuenta las </a:t>
            </a:r>
            <a:r>
              <a:rPr b="1" i="0" lang="es" sz="1300" u="sng" cap="none" strike="noStrike">
                <a:solidFill>
                  <a:schemeClr val="hlink"/>
                </a:solidFill>
                <a:latin typeface="Helvetica Neue"/>
                <a:ea typeface="Helvetica Neue"/>
                <a:cs typeface="Helvetica Neue"/>
                <a:sym typeface="Helvetica Neue"/>
                <a:hlinkClick r:id="rId4"/>
              </a:rPr>
              <a:t>normas del buen hablante y del</a:t>
            </a:r>
            <a:r>
              <a:rPr b="0" i="0" lang="es" sz="1300" u="sng" cap="none" strike="noStrike">
                <a:solidFill>
                  <a:schemeClr val="hlink"/>
                </a:solidFill>
                <a:latin typeface="Helvetica Neue Light"/>
                <a:ea typeface="Helvetica Neue Light"/>
                <a:cs typeface="Helvetica Neue Light"/>
                <a:sym typeface="Helvetica Neue Light"/>
                <a:hlinkClick r:id="rId5"/>
              </a:rPr>
              <a:t> </a:t>
            </a:r>
            <a:r>
              <a:rPr b="1" i="0" lang="es" sz="1300" u="sng" cap="none" strike="noStrike">
                <a:solidFill>
                  <a:schemeClr val="hlink"/>
                </a:solidFill>
                <a:latin typeface="Helvetica Neue"/>
                <a:ea typeface="Helvetica Neue"/>
                <a:cs typeface="Helvetica Neue"/>
                <a:sym typeface="Helvetica Neue"/>
                <a:hlinkClick r:id="rId6"/>
              </a:rPr>
              <a:t>buen oyente</a:t>
            </a:r>
            <a:r>
              <a:rPr b="0" i="0" lang="es" sz="1300" u="none" cap="none" strike="noStrike">
                <a:solidFill>
                  <a:schemeClr val="dk1"/>
                </a:solidFill>
                <a:latin typeface="Helvetica Neue Light"/>
                <a:ea typeface="Helvetica Neue Light"/>
                <a:cs typeface="Helvetica Neue Light"/>
                <a:sym typeface="Helvetica Neue Light"/>
              </a:rPr>
              <a:t>, que nunca están de más. </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Durante las clases, emplea los medios de comunicación oficiales para canalizar tus dudas, consultas y/o comentarios: </a:t>
            </a:r>
            <a:r>
              <a:rPr b="1" i="0" lang="es" sz="1300" u="none" cap="none" strike="noStrike">
                <a:solidFill>
                  <a:schemeClr val="dk1"/>
                </a:solidFill>
                <a:latin typeface="Helvetica Neue"/>
                <a:ea typeface="Helvetica Neue"/>
                <a:cs typeface="Helvetica Neue"/>
                <a:sym typeface="Helvetica Neue"/>
              </a:rPr>
              <a:t>chat Zoom público y privado</a:t>
            </a:r>
            <a:r>
              <a:rPr b="1" lang="es" sz="1300">
                <a:solidFill>
                  <a:schemeClr val="dk1"/>
                </a:solidFill>
                <a:latin typeface="Helvetica Neue"/>
                <a:ea typeface="Helvetica Neue"/>
                <a:cs typeface="Helvetica Neue"/>
                <a:sym typeface="Helvetica Neue"/>
              </a:rPr>
              <a:t> y chat de plataforma. </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Verifica el estado de la </a:t>
            </a:r>
            <a:r>
              <a:rPr b="1" i="0" lang="es" sz="1300" u="none" cap="none" strike="noStrike">
                <a:solidFill>
                  <a:schemeClr val="dk1"/>
                </a:solidFill>
                <a:latin typeface="Helvetica Neue"/>
                <a:ea typeface="Helvetica Neue"/>
                <a:cs typeface="Helvetica Neue"/>
                <a:sym typeface="Helvetica Neue"/>
              </a:rPr>
              <a:t>cámara y/o el micrófono</a:t>
            </a:r>
            <a:r>
              <a:rPr b="0" i="0" lang="es" sz="1300" u="none" cap="none" strike="noStrike">
                <a:solidFill>
                  <a:schemeClr val="dk1"/>
                </a:solidFill>
                <a:latin typeface="Helvetica Neue Light"/>
                <a:ea typeface="Helvetica Neue Light"/>
                <a:cs typeface="Helvetica Neue Light"/>
                <a:sym typeface="Helvetica Neue Light"/>
              </a:rPr>
              <a:t> (on/off) de manera que esto no afecte la dinámica de la clase. </a:t>
            </a:r>
            <a:endParaRPr b="0" i="0" sz="1300" u="none" cap="none" strike="noStrike">
              <a:solidFill>
                <a:schemeClr val="dk1"/>
              </a:solidFill>
              <a:latin typeface="Helvetica Neue Light"/>
              <a:ea typeface="Helvetica Neue Light"/>
              <a:cs typeface="Helvetica Neue Light"/>
              <a:sym typeface="Helvetica Neue Light"/>
            </a:endParaRPr>
          </a:p>
        </p:txBody>
      </p:sp>
      <p:pic>
        <p:nvPicPr>
          <p:cNvPr id="172" name="Google Shape;172;p43"/>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pic>
        <p:nvPicPr>
          <p:cNvPr id="173" name="Google Shape;173;p43"/>
          <p:cNvPicPr preferRelativeResize="0"/>
          <p:nvPr/>
        </p:nvPicPr>
        <p:blipFill rotWithShape="1">
          <a:blip r:embed="rId8">
            <a:alphaModFix/>
          </a:blip>
          <a:srcRect b="0" l="0" r="0" t="0"/>
          <a:stretch/>
        </p:blipFill>
        <p:spPr>
          <a:xfrm>
            <a:off x="1794288" y="1520699"/>
            <a:ext cx="315025" cy="315050"/>
          </a:xfrm>
          <a:prstGeom prst="rect">
            <a:avLst/>
          </a:prstGeom>
          <a:noFill/>
          <a:ln>
            <a:noFill/>
          </a:ln>
        </p:spPr>
      </p:pic>
      <p:cxnSp>
        <p:nvCxnSpPr>
          <p:cNvPr id="174" name="Google Shape;174;p43"/>
          <p:cNvCxnSpPr>
            <a:stCxn id="168" idx="2"/>
          </p:cNvCxnSpPr>
          <p:nvPr/>
        </p:nvCxnSpPr>
        <p:spPr>
          <a:xfrm flipH="1" rot="-5400000">
            <a:off x="3601900" y="-830350"/>
            <a:ext cx="2566500" cy="7898700"/>
          </a:xfrm>
          <a:prstGeom prst="bentConnector2">
            <a:avLst/>
          </a:prstGeom>
          <a:noFill/>
          <a:ln cap="flat" cmpd="sng" w="19050">
            <a:solidFill>
              <a:srgbClr val="3CEFAB"/>
            </a:solidFill>
            <a:prstDash val="solid"/>
            <a:round/>
            <a:headEnd len="sm" w="sm" type="none"/>
            <a:tailEnd len="sm" w="sm" type="none"/>
          </a:ln>
        </p:spPr>
      </p:cxnSp>
      <p:sp>
        <p:nvSpPr>
          <p:cNvPr id="175" name="Google Shape;175;p43"/>
          <p:cNvSpPr/>
          <p:nvPr/>
        </p:nvSpPr>
        <p:spPr>
          <a:xfrm>
            <a:off x="9144000" y="1505150"/>
            <a:ext cx="557400" cy="54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6" name="Google Shape;176;p43"/>
          <p:cNvCxnSpPr>
            <a:endCxn id="175" idx="1"/>
          </p:cNvCxnSpPr>
          <p:nvPr/>
        </p:nvCxnSpPr>
        <p:spPr>
          <a:xfrm rot="-5400000">
            <a:off x="7677450" y="2935550"/>
            <a:ext cx="2623500" cy="309600"/>
          </a:xfrm>
          <a:prstGeom prst="bentConnector2">
            <a:avLst/>
          </a:prstGeom>
          <a:noFill/>
          <a:ln cap="flat" cmpd="sng" w="19050">
            <a:solidFill>
              <a:srgbClr val="3CEFAB"/>
            </a:solidFill>
            <a:prstDash val="solid"/>
            <a:round/>
            <a:headEnd len="sm" w="sm" type="none"/>
            <a:tailEnd len="sm" w="sm" type="none"/>
          </a:ln>
        </p:spPr>
      </p:cxn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70"/>
          <p:cNvPicPr preferRelativeResize="0"/>
          <p:nvPr/>
        </p:nvPicPr>
        <p:blipFill rotWithShape="1">
          <a:blip r:embed="rId3">
            <a:alphaModFix/>
          </a:blip>
          <a:srcRect b="0" l="0" r="0" t="0"/>
          <a:stretch/>
        </p:blipFill>
        <p:spPr>
          <a:xfrm>
            <a:off x="1892363" y="1022175"/>
            <a:ext cx="5359274" cy="4066374"/>
          </a:xfrm>
          <a:prstGeom prst="rect">
            <a:avLst/>
          </a:prstGeom>
          <a:noFill/>
          <a:ln>
            <a:noFill/>
          </a:ln>
        </p:spPr>
      </p:pic>
      <p:pic>
        <p:nvPicPr>
          <p:cNvPr id="489" name="Google Shape;489;p7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90" name="Google Shape;490;p70"/>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0"/>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0"/>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2</a:t>
            </a:r>
            <a:endParaRPr b="1" sz="3500">
              <a:latin typeface="Helvetica Neue"/>
              <a:ea typeface="Helvetica Neue"/>
              <a:cs typeface="Helvetica Neue"/>
              <a:sym typeface="Helvetica Neue"/>
            </a:endParaRPr>
          </a:p>
        </p:txBody>
      </p:sp>
      <p:sp>
        <p:nvSpPr>
          <p:cNvPr id="493" name="Google Shape;493;p70"/>
          <p:cNvSpPr txBox="1"/>
          <p:nvPr>
            <p:ph type="title"/>
          </p:nvPr>
        </p:nvSpPr>
        <p:spPr>
          <a:xfrm>
            <a:off x="6973800" y="303375"/>
            <a:ext cx="2248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s" sz="3500">
                <a:solidFill>
                  <a:srgbClr val="000000"/>
                </a:solidFill>
                <a:latin typeface="Anton"/>
                <a:ea typeface="Anton"/>
                <a:cs typeface="Anton"/>
                <a:sym typeface="Anton"/>
              </a:rPr>
              <a:t>WIREFRAME</a:t>
            </a:r>
            <a:endParaRPr sz="3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1"/>
          <p:cNvSpPr txBox="1"/>
          <p:nvPr>
            <p:ph type="title"/>
          </p:nvPr>
        </p:nvSpPr>
        <p:spPr>
          <a:xfrm>
            <a:off x="7279850" y="271875"/>
            <a:ext cx="1613400" cy="483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MOCKUP</a:t>
            </a:r>
            <a:endParaRPr sz="3500"/>
          </a:p>
        </p:txBody>
      </p:sp>
      <p:sp>
        <p:nvSpPr>
          <p:cNvPr id="500" name="Google Shape;500;p71"/>
          <p:cNvSpPr txBox="1"/>
          <p:nvPr>
            <p:ph idx="1" type="body"/>
          </p:nvPr>
        </p:nvSpPr>
        <p:spPr>
          <a:xfrm>
            <a:off x="311700" y="1081800"/>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Es la representación estática de un diseño, en calidad media o alta.</a:t>
            </a:r>
            <a:endParaRPr sz="2000">
              <a:latin typeface="Helvetica Neue Light"/>
              <a:ea typeface="Helvetica Neue Light"/>
              <a:cs typeface="Helvetica Neue Light"/>
              <a:sym typeface="Helvetica Neue Light"/>
            </a:endParaRPr>
          </a:p>
        </p:txBody>
      </p:sp>
      <p:pic>
        <p:nvPicPr>
          <p:cNvPr id="501" name="Google Shape;501;p71"/>
          <p:cNvPicPr preferRelativeResize="0"/>
          <p:nvPr/>
        </p:nvPicPr>
        <p:blipFill rotWithShape="1">
          <a:blip r:embed="rId3">
            <a:alphaModFix/>
          </a:blip>
          <a:srcRect b="0" l="0" r="0" t="0"/>
          <a:stretch/>
        </p:blipFill>
        <p:spPr>
          <a:xfrm>
            <a:off x="1342375" y="1502900"/>
            <a:ext cx="6115050" cy="3390900"/>
          </a:xfrm>
          <a:prstGeom prst="rect">
            <a:avLst/>
          </a:prstGeom>
          <a:noFill/>
          <a:ln>
            <a:noFill/>
          </a:ln>
        </p:spPr>
      </p:pic>
      <p:pic>
        <p:nvPicPr>
          <p:cNvPr id="502" name="Google Shape;502;p7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03" name="Google Shape;503;p71"/>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1"/>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3</a:t>
            </a:r>
            <a:endParaRPr b="1" sz="3500">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2"/>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2"/>
          <p:cNvSpPr txBox="1"/>
          <p:nvPr>
            <p:ph type="title"/>
          </p:nvPr>
        </p:nvSpPr>
        <p:spPr>
          <a:xfrm>
            <a:off x="7013950" y="249375"/>
            <a:ext cx="21519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PROTOTIPO </a:t>
            </a:r>
            <a:endParaRPr sz="3500"/>
          </a:p>
        </p:txBody>
      </p:sp>
      <p:sp>
        <p:nvSpPr>
          <p:cNvPr id="511" name="Google Shape;511;p72"/>
          <p:cNvSpPr txBox="1"/>
          <p:nvPr>
            <p:ph idx="1" type="body"/>
          </p:nvPr>
        </p:nvSpPr>
        <p:spPr>
          <a:xfrm>
            <a:off x="311700" y="1322525"/>
            <a:ext cx="8520600" cy="639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Es la representación navegable del producto final.</a:t>
            </a:r>
            <a:endParaRPr sz="2000">
              <a:latin typeface="Helvetica Neue Light"/>
              <a:ea typeface="Helvetica Neue Light"/>
              <a:cs typeface="Helvetica Neue Light"/>
              <a:sym typeface="Helvetica Neue Light"/>
            </a:endParaRPr>
          </a:p>
        </p:txBody>
      </p:sp>
      <p:pic>
        <p:nvPicPr>
          <p:cNvPr id="512" name="Google Shape;512;p72"/>
          <p:cNvPicPr preferRelativeResize="0"/>
          <p:nvPr/>
        </p:nvPicPr>
        <p:blipFill rotWithShape="1">
          <a:blip r:embed="rId3">
            <a:alphaModFix/>
          </a:blip>
          <a:srcRect b="0" l="0" r="0" t="0"/>
          <a:stretch/>
        </p:blipFill>
        <p:spPr>
          <a:xfrm>
            <a:off x="1537175" y="2079225"/>
            <a:ext cx="1200150" cy="1200150"/>
          </a:xfrm>
          <a:prstGeom prst="rect">
            <a:avLst/>
          </a:prstGeom>
          <a:noFill/>
          <a:ln>
            <a:noFill/>
          </a:ln>
        </p:spPr>
      </p:pic>
      <p:pic>
        <p:nvPicPr>
          <p:cNvPr id="513" name="Google Shape;513;p72"/>
          <p:cNvPicPr preferRelativeResize="0"/>
          <p:nvPr/>
        </p:nvPicPr>
        <p:blipFill rotWithShape="1">
          <a:blip r:embed="rId4">
            <a:alphaModFix/>
          </a:blip>
          <a:srcRect b="0" l="0" r="0" t="0"/>
          <a:stretch/>
        </p:blipFill>
        <p:spPr>
          <a:xfrm>
            <a:off x="3283513" y="2079225"/>
            <a:ext cx="1047750" cy="1238250"/>
          </a:xfrm>
          <a:prstGeom prst="rect">
            <a:avLst/>
          </a:prstGeom>
          <a:noFill/>
          <a:ln>
            <a:noFill/>
          </a:ln>
        </p:spPr>
      </p:pic>
      <p:pic>
        <p:nvPicPr>
          <p:cNvPr id="514" name="Google Shape;514;p72"/>
          <p:cNvPicPr preferRelativeResize="0"/>
          <p:nvPr/>
        </p:nvPicPr>
        <p:blipFill rotWithShape="1">
          <a:blip r:embed="rId5">
            <a:alphaModFix/>
          </a:blip>
          <a:srcRect b="0" l="0" r="0" t="0"/>
          <a:stretch/>
        </p:blipFill>
        <p:spPr>
          <a:xfrm>
            <a:off x="4823025" y="2079225"/>
            <a:ext cx="1019174" cy="933450"/>
          </a:xfrm>
          <a:prstGeom prst="rect">
            <a:avLst/>
          </a:prstGeom>
          <a:noFill/>
          <a:ln>
            <a:noFill/>
          </a:ln>
        </p:spPr>
      </p:pic>
      <p:pic>
        <p:nvPicPr>
          <p:cNvPr id="515" name="Google Shape;515;p72"/>
          <p:cNvPicPr preferRelativeResize="0"/>
          <p:nvPr/>
        </p:nvPicPr>
        <p:blipFill rotWithShape="1">
          <a:blip r:embed="rId6">
            <a:alphaModFix/>
          </a:blip>
          <a:srcRect b="0" l="0" r="0" t="0"/>
          <a:stretch/>
        </p:blipFill>
        <p:spPr>
          <a:xfrm>
            <a:off x="6262225" y="2196888"/>
            <a:ext cx="2228850" cy="733425"/>
          </a:xfrm>
          <a:prstGeom prst="rect">
            <a:avLst/>
          </a:prstGeom>
          <a:noFill/>
          <a:ln>
            <a:noFill/>
          </a:ln>
        </p:spPr>
      </p:pic>
      <p:pic>
        <p:nvPicPr>
          <p:cNvPr id="516" name="Google Shape;516;p72"/>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sp>
        <p:nvSpPr>
          <p:cNvPr id="517" name="Google Shape;517;p72"/>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2"/>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4</a:t>
            </a:r>
            <a:endParaRPr b="1" sz="3500">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4" name="Google Shape;524;p73"/>
          <p:cNvSpPr txBox="1"/>
          <p:nvPr/>
        </p:nvSpPr>
        <p:spPr>
          <a:xfrm>
            <a:off x="911700" y="1309700"/>
            <a:ext cx="7098000" cy="14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73"/>
          <p:cNvPicPr preferRelativeResize="0"/>
          <p:nvPr/>
        </p:nvPicPr>
        <p:blipFill rotWithShape="1">
          <a:blip r:embed="rId4">
            <a:alphaModFix/>
          </a:blip>
          <a:srcRect b="0" l="0" r="0" t="0"/>
          <a:stretch/>
        </p:blipFill>
        <p:spPr>
          <a:xfrm>
            <a:off x="358212" y="469375"/>
            <a:ext cx="8427574" cy="3901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p:nvPr/>
        </p:nvSpPr>
        <p:spPr>
          <a:xfrm>
            <a:off x="775663" y="3534401"/>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4"/>
          <p:cNvSpPr/>
          <p:nvPr/>
        </p:nvSpPr>
        <p:spPr>
          <a:xfrm>
            <a:off x="775663" y="1247263"/>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4"/>
          <p:cNvSpPr/>
          <p:nvPr/>
        </p:nvSpPr>
        <p:spPr>
          <a:xfrm>
            <a:off x="775676" y="2379201"/>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4"/>
          <p:cNvSpPr txBox="1"/>
          <p:nvPr>
            <p:ph type="title"/>
          </p:nvPr>
        </p:nvSpPr>
        <p:spPr>
          <a:xfrm>
            <a:off x="374800" y="23415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4500">
                <a:solidFill>
                  <a:srgbClr val="000000"/>
                </a:solidFill>
                <a:latin typeface="Anton"/>
                <a:ea typeface="Anton"/>
                <a:cs typeface="Anton"/>
                <a:sym typeface="Anton"/>
              </a:rPr>
              <a:t>TIPS PARA ARMAR UN BUEN PROTOTIPO</a:t>
            </a:r>
            <a:endParaRPr i="1" sz="4500">
              <a:solidFill>
                <a:srgbClr val="000000"/>
              </a:solidFill>
              <a:latin typeface="Anton"/>
              <a:ea typeface="Anton"/>
              <a:cs typeface="Anton"/>
              <a:sym typeface="Anton"/>
            </a:endParaRPr>
          </a:p>
        </p:txBody>
      </p:sp>
      <p:sp>
        <p:nvSpPr>
          <p:cNvPr id="534" name="Google Shape;534;p74"/>
          <p:cNvSpPr txBox="1"/>
          <p:nvPr/>
        </p:nvSpPr>
        <p:spPr>
          <a:xfrm>
            <a:off x="1799250" y="1326150"/>
            <a:ext cx="7096200" cy="3656700"/>
          </a:xfrm>
          <a:prstGeom prst="rect">
            <a:avLst/>
          </a:prstGeom>
          <a:noFill/>
          <a:ln>
            <a:noFill/>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Trabaja primero en la arquitectura de la información:</a:t>
            </a:r>
            <a:endParaRPr b="1" i="0" sz="16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chemeClr val="dk1"/>
              </a:buClr>
              <a:buSzPts val="1400"/>
              <a:buFont typeface="Helvetica Neue Light"/>
              <a:buChar char="-"/>
            </a:pPr>
            <a:r>
              <a:rPr b="1" i="0" lang="es" sz="1400" u="none" cap="none" strike="noStrike">
                <a:solidFill>
                  <a:schemeClr val="dk1"/>
                </a:solidFill>
                <a:highlight>
                  <a:srgbClr val="E0FF00"/>
                </a:highlight>
                <a:latin typeface="Helvetica Neue"/>
                <a:ea typeface="Helvetica Neue"/>
                <a:cs typeface="Helvetica Neue"/>
                <a:sym typeface="Helvetica Neue"/>
              </a:rPr>
              <a:t>Agrupa:</a:t>
            </a:r>
            <a:r>
              <a:rPr b="0" i="0" lang="es" sz="1400" u="none" cap="none" strike="noStrike">
                <a:solidFill>
                  <a:schemeClr val="dk1"/>
                </a:solidFill>
                <a:latin typeface="Helvetica Neue Light"/>
                <a:ea typeface="Helvetica Neue Light"/>
                <a:cs typeface="Helvetica Neue Light"/>
                <a:sym typeface="Helvetica Neue Light"/>
              </a:rPr>
              <a:t> qué contenidos están relacionados entre sí.</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chemeClr val="dk1"/>
              </a:buClr>
              <a:buSzPts val="1400"/>
              <a:buFont typeface="Helvetica Neue Light"/>
              <a:buChar char="-"/>
            </a:pPr>
            <a:r>
              <a:rPr b="1" i="0" lang="es" sz="1400" u="none" cap="none" strike="noStrike">
                <a:solidFill>
                  <a:schemeClr val="dk1"/>
                </a:solidFill>
                <a:highlight>
                  <a:srgbClr val="E0FF00"/>
                </a:highlight>
                <a:latin typeface="Helvetica Neue"/>
                <a:ea typeface="Helvetica Neue"/>
                <a:cs typeface="Helvetica Neue"/>
                <a:sym typeface="Helvetica Neue"/>
              </a:rPr>
              <a:t>Jerarquiza:</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cuáles contenidos están subordinados.</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chemeClr val="dk1"/>
              </a:buClr>
              <a:buSzPts val="1400"/>
              <a:buFont typeface="Helvetica Neue Light"/>
              <a:buChar char="-"/>
            </a:pPr>
            <a:r>
              <a:rPr b="1" i="0" lang="es" sz="1400" u="none" cap="none" strike="noStrike">
                <a:solidFill>
                  <a:schemeClr val="dk1"/>
                </a:solidFill>
                <a:highlight>
                  <a:srgbClr val="E0FF00"/>
                </a:highlight>
                <a:latin typeface="Helvetica Neue"/>
                <a:ea typeface="Helvetica Neue"/>
                <a:cs typeface="Helvetica Neue"/>
                <a:sym typeface="Helvetica Neue"/>
              </a:rPr>
              <a:t>Rotula:</a:t>
            </a:r>
            <a:r>
              <a:rPr b="0" i="0" lang="es" sz="1400" u="none" cap="none" strike="noStrike">
                <a:solidFill>
                  <a:schemeClr val="dk1"/>
                </a:solidFill>
                <a:latin typeface="Helvetica Neue Light"/>
                <a:ea typeface="Helvetica Neue Light"/>
                <a:cs typeface="Helvetica Neue Light"/>
                <a:sym typeface="Helvetica Neue Light"/>
              </a:rPr>
              <a:t> cómo se nombran los grupos de contenidos.</a:t>
            </a:r>
            <a:br>
              <a:rPr b="0" i="0" lang="es" sz="1400" u="none" cap="none" strike="noStrike">
                <a:solidFill>
                  <a:schemeClr val="dk1"/>
                </a:solidFill>
                <a:latin typeface="Helvetica Neue Light"/>
                <a:ea typeface="Helvetica Neue Light"/>
                <a:cs typeface="Helvetica Neue Light"/>
                <a:sym typeface="Helvetica Neue Light"/>
              </a:rPr>
            </a:b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rgbClr val="3CEFAB"/>
              </a:buClr>
              <a:buSzPts val="1400"/>
              <a:buFont typeface="Didact Gothic"/>
              <a:buChar char="●"/>
            </a:pPr>
            <a:r>
              <a:rPr b="1" i="0" lang="es" sz="1600" u="none" cap="none" strike="noStrike">
                <a:solidFill>
                  <a:schemeClr val="dk1"/>
                </a:solidFill>
                <a:latin typeface="Helvetica Neue"/>
                <a:ea typeface="Helvetica Neue"/>
                <a:cs typeface="Helvetica Neue"/>
                <a:sym typeface="Helvetica Neue"/>
              </a:rPr>
              <a:t>Testea tu prototipo:</a:t>
            </a:r>
            <a:r>
              <a:rPr b="0" i="0" lang="es" sz="1600" u="none" cap="none" strike="noStrike">
                <a:solidFill>
                  <a:schemeClr val="dk1"/>
                </a:solidFill>
                <a:latin typeface="Helvetica Neue Light"/>
                <a:ea typeface="Helvetica Neue Light"/>
                <a:cs typeface="Helvetica Neue Light"/>
                <a:sym typeface="Helvetica Neue Light"/>
              </a:rPr>
              <a:t> </a:t>
            </a:r>
            <a:br>
              <a:rPr b="0" i="0" lang="es" sz="1600" u="none" cap="none" strike="noStrike">
                <a:solidFill>
                  <a:schemeClr val="dk1"/>
                </a:solidFill>
                <a:latin typeface="Helvetica Neue Light"/>
                <a:ea typeface="Helvetica Neue Light"/>
                <a:cs typeface="Helvetica Neue Light"/>
                <a:sym typeface="Helvetica Neue Light"/>
              </a:rPr>
            </a:br>
            <a:r>
              <a:rPr b="0" i="0" lang="es" sz="1400" u="none" cap="none" strike="noStrike">
                <a:solidFill>
                  <a:schemeClr val="dk1"/>
                </a:solidFill>
                <a:latin typeface="Helvetica Neue Light"/>
                <a:ea typeface="Helvetica Neue Light"/>
                <a:cs typeface="Helvetica Neue Light"/>
                <a:sym typeface="Helvetica Neue Light"/>
              </a:rPr>
              <a:t>Una vez que tengas el prototipo de baja fidelidad (sketch), pruébalo con alguien, para conocer si es claro y funciona la forma de navegarlo.</a:t>
            </a:r>
            <a:endParaRPr b="0" i="0" sz="14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rgbClr val="3CEFAB"/>
              </a:buClr>
              <a:buSzPts val="1400"/>
              <a:buFont typeface="Didact Gothic"/>
              <a:buChar char="●"/>
            </a:pPr>
            <a:r>
              <a:rPr b="1" i="0" lang="es" sz="1600" u="none" cap="none" strike="noStrike">
                <a:solidFill>
                  <a:schemeClr val="dk1"/>
                </a:solidFill>
                <a:latin typeface="Helvetica Neue"/>
                <a:ea typeface="Helvetica Neue"/>
                <a:cs typeface="Helvetica Neue"/>
                <a:sym typeface="Helvetica Neue"/>
              </a:rPr>
              <a:t>Elige la tipografía correcta: </a:t>
            </a:r>
            <a:br>
              <a:rPr b="0" i="0" lang="es" sz="1600" u="none" cap="none" strike="noStrike">
                <a:solidFill>
                  <a:schemeClr val="dk1"/>
                </a:solidFill>
                <a:latin typeface="Helvetica Neue Light"/>
                <a:ea typeface="Helvetica Neue Light"/>
                <a:cs typeface="Helvetica Neue Light"/>
                <a:sym typeface="Helvetica Neue Light"/>
              </a:rPr>
            </a:br>
            <a:r>
              <a:rPr b="0" i="0" lang="es" sz="1400" u="none" cap="none" strike="noStrike">
                <a:solidFill>
                  <a:schemeClr val="dk1"/>
                </a:solidFill>
                <a:latin typeface="Helvetica Neue Light"/>
                <a:ea typeface="Helvetica Neue Light"/>
                <a:cs typeface="Helvetica Neue Light"/>
                <a:sym typeface="Helvetica Neue Light"/>
              </a:rPr>
              <a:t>Te recomendamos trabajar con </a:t>
            </a:r>
            <a:r>
              <a:rPr b="0" i="0" lang="es" sz="1400" u="sng" cap="none" strike="noStrike">
                <a:solidFill>
                  <a:schemeClr val="hlink"/>
                </a:solidFill>
                <a:latin typeface="Helvetica Neue Light"/>
                <a:ea typeface="Helvetica Neue Light"/>
                <a:cs typeface="Helvetica Neue Light"/>
                <a:sym typeface="Helvetica Neue Light"/>
                <a:hlinkClick r:id="rId3"/>
              </a:rPr>
              <a:t>Google Fonts</a:t>
            </a:r>
            <a:r>
              <a:rPr b="0" i="0" lang="es" sz="1400" u="none" cap="none" strike="noStrike">
                <a:solidFill>
                  <a:schemeClr val="dk1"/>
                </a:solidFill>
                <a:latin typeface="Helvetica Neue Light"/>
                <a:ea typeface="Helvetica Neue Light"/>
                <a:cs typeface="Helvetica Neue Light"/>
                <a:sym typeface="Helvetica Neue Light"/>
              </a:rPr>
              <a:t>. Evita mezclar familias tipográficas, es mejor trabajar con una o dos que tengan muchas variables (regular / bold / black / extrablack, etcétera). Para que una fuente se lea en la web de forma clara para tiene que tener alrededor de 16px de tamaño. Los párrafos optimizados para lectura suelen tener alrededor de 10 palabras por línea de texto.</a:t>
            </a:r>
            <a:endParaRPr b="0" i="0" sz="14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Didact Gothic"/>
              <a:ea typeface="Didact Gothic"/>
              <a:cs typeface="Didact Gothic"/>
              <a:sym typeface="Didact Gothic"/>
            </a:endParaRPr>
          </a:p>
        </p:txBody>
      </p:sp>
      <p:pic>
        <p:nvPicPr>
          <p:cNvPr id="535" name="Google Shape;535;p74"/>
          <p:cNvPicPr preferRelativeResize="0"/>
          <p:nvPr/>
        </p:nvPicPr>
        <p:blipFill rotWithShape="1">
          <a:blip r:embed="rId4">
            <a:alphaModFix/>
          </a:blip>
          <a:srcRect b="0" l="0" r="0" t="0"/>
          <a:stretch/>
        </p:blipFill>
        <p:spPr>
          <a:xfrm>
            <a:off x="1046635" y="3805355"/>
            <a:ext cx="360481" cy="360486"/>
          </a:xfrm>
          <a:prstGeom prst="rect">
            <a:avLst/>
          </a:prstGeom>
          <a:noFill/>
          <a:ln>
            <a:noFill/>
          </a:ln>
        </p:spPr>
      </p:pic>
      <p:pic>
        <p:nvPicPr>
          <p:cNvPr id="536" name="Google Shape;536;p74"/>
          <p:cNvPicPr preferRelativeResize="0"/>
          <p:nvPr/>
        </p:nvPicPr>
        <p:blipFill rotWithShape="1">
          <a:blip r:embed="rId5">
            <a:alphaModFix/>
          </a:blip>
          <a:srcRect b="0" l="0" r="0" t="0"/>
          <a:stretch/>
        </p:blipFill>
        <p:spPr>
          <a:xfrm>
            <a:off x="974938" y="2590092"/>
            <a:ext cx="503875" cy="503895"/>
          </a:xfrm>
          <a:prstGeom prst="rect">
            <a:avLst/>
          </a:prstGeom>
          <a:noFill/>
          <a:ln>
            <a:noFill/>
          </a:ln>
        </p:spPr>
      </p:pic>
      <p:pic>
        <p:nvPicPr>
          <p:cNvPr id="537" name="Google Shape;537;p74"/>
          <p:cNvPicPr preferRelativeResize="0"/>
          <p:nvPr/>
        </p:nvPicPr>
        <p:blipFill rotWithShape="1">
          <a:blip r:embed="rId6">
            <a:alphaModFix/>
          </a:blip>
          <a:srcRect b="0" l="0" r="0" t="0"/>
          <a:stretch/>
        </p:blipFill>
        <p:spPr>
          <a:xfrm>
            <a:off x="974949" y="1446525"/>
            <a:ext cx="503863" cy="50387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5"/>
          <p:cNvSpPr/>
          <p:nvPr/>
        </p:nvSpPr>
        <p:spPr>
          <a:xfrm>
            <a:off x="775663" y="1887588"/>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5"/>
          <p:cNvSpPr/>
          <p:nvPr/>
        </p:nvSpPr>
        <p:spPr>
          <a:xfrm>
            <a:off x="775676" y="2992276"/>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4500">
                <a:solidFill>
                  <a:srgbClr val="000000"/>
                </a:solidFill>
                <a:latin typeface="Anton"/>
                <a:ea typeface="Anton"/>
                <a:cs typeface="Anton"/>
                <a:sym typeface="Anton"/>
              </a:rPr>
              <a:t>TIPS PARA ARMAR UN BUEN PROTOTIPO</a:t>
            </a:r>
            <a:endParaRPr i="1" sz="4500">
              <a:solidFill>
                <a:srgbClr val="000000"/>
              </a:solidFill>
              <a:latin typeface="Anton"/>
              <a:ea typeface="Anton"/>
              <a:cs typeface="Anton"/>
              <a:sym typeface="Anton"/>
            </a:endParaRPr>
          </a:p>
        </p:txBody>
      </p:sp>
      <p:sp>
        <p:nvSpPr>
          <p:cNvPr id="545" name="Google Shape;545;p75"/>
          <p:cNvSpPr txBox="1"/>
          <p:nvPr/>
        </p:nvSpPr>
        <p:spPr>
          <a:xfrm>
            <a:off x="1799250" y="1402350"/>
            <a:ext cx="6266400" cy="3656700"/>
          </a:xfrm>
          <a:prstGeom prst="rect">
            <a:avLst/>
          </a:prstGeom>
          <a:noFill/>
          <a:ln>
            <a:noFill/>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Arma  tu propia paleta cromática:</a:t>
            </a:r>
            <a:endParaRPr b="0" i="0" sz="16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a:ea typeface="Helvetica Neue"/>
                <a:cs typeface="Helvetica Neue"/>
                <a:sym typeface="Helvetica Neue"/>
              </a:rPr>
              <a:t>Existen muchas páginas que pueden ayudarte a armar una paleta optimizada. </a:t>
            </a:r>
            <a:br>
              <a:rPr b="0" i="0" lang="es" sz="1400" u="none" cap="none" strike="noStrike">
                <a:solidFill>
                  <a:schemeClr val="dk1"/>
                </a:solidFill>
                <a:latin typeface="Helvetica Neue"/>
                <a:ea typeface="Helvetica Neue"/>
                <a:cs typeface="Helvetica Neue"/>
                <a:sym typeface="Helvetica Neue"/>
              </a:rPr>
            </a:br>
            <a:r>
              <a:rPr b="0" i="0" lang="es" sz="1400" u="none" cap="none" strike="noStrike">
                <a:solidFill>
                  <a:schemeClr val="dk1"/>
                </a:solidFill>
                <a:latin typeface="Helvetica Neue"/>
                <a:ea typeface="Helvetica Neue"/>
                <a:cs typeface="Helvetica Neue"/>
                <a:sym typeface="Helvetica Neue"/>
              </a:rPr>
              <a:t>Te recomendamos visitar </a:t>
            </a:r>
            <a:r>
              <a:rPr b="0" i="0" lang="es" sz="1400" u="sng" cap="none" strike="noStrike">
                <a:solidFill>
                  <a:schemeClr val="hlink"/>
                </a:solidFill>
                <a:latin typeface="Helvetica Neue"/>
                <a:ea typeface="Helvetica Neue"/>
                <a:cs typeface="Helvetica Neue"/>
                <a:sym typeface="Helvetica Neue"/>
                <a:hlinkClick r:id="rId3"/>
              </a:rPr>
              <a:t>colorlouvers</a:t>
            </a:r>
            <a:r>
              <a:rPr b="0" i="0" lang="es" sz="1400" u="none" cap="none" strike="noStrike">
                <a:solidFill>
                  <a:schemeClr val="dk1"/>
                </a:solidFill>
                <a:latin typeface="Helvetica Neue"/>
                <a:ea typeface="Helvetica Neue"/>
                <a:cs typeface="Helvetica Neue"/>
                <a:sym typeface="Helvetica Neue"/>
              </a:rPr>
              <a:t> o </a:t>
            </a:r>
            <a:r>
              <a:rPr b="0" i="0" lang="es" sz="1400" u="sng" cap="none" strike="noStrike">
                <a:solidFill>
                  <a:schemeClr val="hlink"/>
                </a:solidFill>
                <a:latin typeface="Helvetica Neue"/>
                <a:ea typeface="Helvetica Neue"/>
                <a:cs typeface="Helvetica Neue"/>
                <a:sym typeface="Helvetica Neue"/>
                <a:hlinkClick r:id="rId4"/>
              </a:rPr>
              <a:t>color adobe</a:t>
            </a:r>
            <a:r>
              <a:rPr b="0" i="0" lang="es" sz="1400" u="none" cap="none" strike="noStrike">
                <a:solidFill>
                  <a:schemeClr val="dk1"/>
                </a:solidFill>
                <a:latin typeface="Helvetica Neue"/>
                <a:ea typeface="Helvetica Neue"/>
                <a:cs typeface="Helvetica Neue"/>
                <a:sym typeface="Helvetica Neue"/>
              </a:rPr>
              <a:t>.</a:t>
            </a:r>
            <a:endParaRPr b="0" i="0" sz="14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rgbClr val="3CEFAB"/>
              </a:buClr>
              <a:buSzPts val="1400"/>
              <a:buFont typeface="Helvetica Neue"/>
              <a:buChar char="●"/>
            </a:pPr>
            <a:r>
              <a:rPr b="1" i="0" lang="es" sz="1600" u="none" cap="none" strike="noStrike">
                <a:solidFill>
                  <a:schemeClr val="dk1"/>
                </a:solidFill>
                <a:latin typeface="Helvetica Neue"/>
                <a:ea typeface="Helvetica Neue"/>
                <a:cs typeface="Helvetica Neue"/>
                <a:sym typeface="Helvetica Neue"/>
              </a:rPr>
              <a:t>Releva sitios webs:</a:t>
            </a:r>
            <a:br>
              <a:rPr b="0" i="0" lang="es" sz="1400" u="none" cap="none" strike="noStrike">
                <a:solidFill>
                  <a:schemeClr val="dk1"/>
                </a:solidFill>
                <a:latin typeface="Helvetica Neue"/>
                <a:ea typeface="Helvetica Neue"/>
                <a:cs typeface="Helvetica Neue"/>
                <a:sym typeface="Helvetica Neue"/>
              </a:rPr>
            </a:br>
            <a:r>
              <a:rPr b="0" i="0" lang="es" sz="1400" u="none" cap="none" strike="noStrike">
                <a:solidFill>
                  <a:schemeClr val="dk1"/>
                </a:solidFill>
                <a:latin typeface="Helvetica Neue"/>
                <a:ea typeface="Helvetica Neue"/>
                <a:cs typeface="Helvetica Neue"/>
                <a:sym typeface="Helvetica Neue"/>
              </a:rPr>
              <a:t>En la primera etapa, es fundamental entrenar el ojo y mirar los sitios webs que ya conoces, así como descubrir nuevos con ojos de diseñador/a. Te recomendamos visitar </a:t>
            </a:r>
            <a:r>
              <a:rPr b="0" i="0" lang="es" sz="1400" u="sng" cap="none" strike="noStrike">
                <a:solidFill>
                  <a:schemeClr val="hlink"/>
                </a:solidFill>
                <a:latin typeface="Helvetica Neue"/>
                <a:ea typeface="Helvetica Neue"/>
                <a:cs typeface="Helvetica Neue"/>
                <a:sym typeface="Helvetica Neue"/>
                <a:hlinkClick r:id="rId5"/>
              </a:rPr>
              <a:t>awwwards</a:t>
            </a:r>
            <a:r>
              <a:rPr b="0" i="0" lang="es" sz="1400" u="none" cap="none" strike="noStrike">
                <a:solidFill>
                  <a:schemeClr val="dk1"/>
                </a:solidFill>
                <a:latin typeface="Helvetica Neue"/>
                <a:ea typeface="Helvetica Neue"/>
                <a:cs typeface="Helvetica Neue"/>
                <a:sym typeface="Helvetica Neue"/>
              </a:rPr>
              <a:t>, que reúne y premia los mejores sitios de la red.</a:t>
            </a:r>
            <a:endParaRPr b="0" i="0" sz="14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Didact Gothic"/>
              <a:ea typeface="Didact Gothic"/>
              <a:cs typeface="Didact Gothic"/>
              <a:sym typeface="Didact Gothic"/>
            </a:endParaRPr>
          </a:p>
        </p:txBody>
      </p:sp>
      <p:pic>
        <p:nvPicPr>
          <p:cNvPr id="546" name="Google Shape;546;p75"/>
          <p:cNvPicPr preferRelativeResize="0"/>
          <p:nvPr/>
        </p:nvPicPr>
        <p:blipFill rotWithShape="1">
          <a:blip r:embed="rId6">
            <a:alphaModFix/>
          </a:blip>
          <a:srcRect b="0" l="0" r="0" t="0"/>
          <a:stretch/>
        </p:blipFill>
        <p:spPr>
          <a:xfrm>
            <a:off x="974938" y="3191529"/>
            <a:ext cx="503875" cy="503895"/>
          </a:xfrm>
          <a:prstGeom prst="rect">
            <a:avLst/>
          </a:prstGeom>
          <a:noFill/>
          <a:ln>
            <a:noFill/>
          </a:ln>
        </p:spPr>
      </p:pic>
      <p:pic>
        <p:nvPicPr>
          <p:cNvPr id="547" name="Google Shape;547;p75"/>
          <p:cNvPicPr preferRelativeResize="0"/>
          <p:nvPr/>
        </p:nvPicPr>
        <p:blipFill rotWithShape="1">
          <a:blip r:embed="rId7">
            <a:alphaModFix/>
          </a:blip>
          <a:srcRect b="0" l="0" r="0" t="0"/>
          <a:stretch/>
        </p:blipFill>
        <p:spPr>
          <a:xfrm>
            <a:off x="974949" y="2086863"/>
            <a:ext cx="503863" cy="503871"/>
          </a:xfrm>
          <a:prstGeom prst="rect">
            <a:avLst/>
          </a:prstGeom>
          <a:noFill/>
          <a:ln>
            <a:noFill/>
          </a:ln>
        </p:spPr>
      </p:pic>
      <p:sp>
        <p:nvSpPr>
          <p:cNvPr id="548" name="Google Shape;548;p75"/>
          <p:cNvSpPr txBox="1"/>
          <p:nvPr/>
        </p:nvSpPr>
        <p:spPr>
          <a:xfrm>
            <a:off x="549375" y="4506525"/>
            <a:ext cx="6680100" cy="4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highlight>
                  <a:srgbClr val="E0FF00"/>
                </a:highlight>
                <a:latin typeface="Helvetica Neue"/>
                <a:ea typeface="Helvetica Neue"/>
                <a:cs typeface="Helvetica Neue"/>
                <a:sym typeface="Helvetica Neue"/>
              </a:rPr>
              <a:t>Nota:</a:t>
            </a:r>
            <a:r>
              <a:rPr b="0" i="0" lang="es" sz="1200" u="none" cap="none" strike="noStrike">
                <a:solidFill>
                  <a:srgbClr val="000000"/>
                </a:solidFill>
                <a:highlight>
                  <a:srgbClr val="E0FF00"/>
                </a:highlight>
                <a:latin typeface="Helvetica Neue Light"/>
                <a:ea typeface="Helvetica Neue Light"/>
                <a:cs typeface="Helvetica Neue Light"/>
                <a:sym typeface="Helvetica Neue Light"/>
              </a:rPr>
              <a:t> puedes ver un ejemplo de estructura de un sitio web en la </a:t>
            </a:r>
            <a:r>
              <a:rPr b="0" i="0" lang="es" sz="1200" u="sng" cap="none" strike="noStrike">
                <a:solidFill>
                  <a:schemeClr val="hlink"/>
                </a:solidFill>
                <a:highlight>
                  <a:srgbClr val="E0FF00"/>
                </a:highlight>
                <a:latin typeface="Helvetica Neue Light"/>
                <a:ea typeface="Helvetica Neue Light"/>
                <a:cs typeface="Helvetica Neue Light"/>
                <a:sym typeface="Helvetica Neue Light"/>
                <a:hlinkClick r:id="rId8"/>
              </a:rPr>
              <a:t>carpeta de la clase</a:t>
            </a:r>
            <a:r>
              <a:rPr b="0" i="0" lang="es" sz="1200" u="none" cap="none" strike="noStrike">
                <a:solidFill>
                  <a:srgbClr val="000000"/>
                </a:solidFill>
                <a:highlight>
                  <a:srgbClr val="E0FF00"/>
                </a:highlight>
                <a:latin typeface="Helvetica Neue Light"/>
                <a:ea typeface="Helvetica Neue Light"/>
                <a:cs typeface="Helvetica Neue Light"/>
                <a:sym typeface="Helvetica Neue Light"/>
              </a:rPr>
              <a:t>.</a:t>
            </a:r>
            <a:endParaRPr b="0" i="0" sz="12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6"/>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SKETCH</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Crea un sketch en papel.</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554" name="Google Shape;554;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55" name="Google Shape;555;p76"/>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561" name="Google Shape;561;p77"/>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Diseña un sketch en papel, con aquello que incluiría el sitio web que crearás para tu Proyecto Final. Piensa qué secciones podría tener. Debe tener un encabezado, un logo y pie de página. Cuentas con 10 minutos para hacer la actividad.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62" name="Google Shape;562;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63" name="Google Shape;563;p77"/>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p7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HTML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72" name="Shape 572"/>
        <p:cNvGrpSpPr/>
        <p:nvPr/>
      </p:nvGrpSpPr>
      <p:grpSpPr>
        <a:xfrm>
          <a:off x="0" y="0"/>
          <a:ext cx="0" cy="0"/>
          <a:chOff x="0" y="0"/>
          <a:chExt cx="0" cy="0"/>
        </a:xfrm>
      </p:grpSpPr>
      <p:sp>
        <p:nvSpPr>
          <p:cNvPr id="573" name="Google Shape;573;p7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ARCHIVOS</a:t>
            </a:r>
            <a:endParaRPr i="1" sz="3600">
              <a:solidFill>
                <a:srgbClr val="121212"/>
              </a:solidFill>
              <a:latin typeface="Anton"/>
              <a:ea typeface="Anton"/>
              <a:cs typeface="Anton"/>
              <a:sym typeface="Anton"/>
            </a:endParaRPr>
          </a:p>
        </p:txBody>
      </p:sp>
      <p:pic>
        <p:nvPicPr>
          <p:cNvPr id="574" name="Google Shape;574;p7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cxnSp>
        <p:nvCxnSpPr>
          <p:cNvPr id="181" name="Google Shape;181;p44"/>
          <p:cNvCxnSpPr>
            <a:stCxn id="182" idx="2"/>
          </p:cNvCxnSpPr>
          <p:nvPr/>
        </p:nvCxnSpPr>
        <p:spPr>
          <a:xfrm flipH="1" rot="-5400000">
            <a:off x="4073800" y="-1257150"/>
            <a:ext cx="1615500" cy="7891500"/>
          </a:xfrm>
          <a:prstGeom prst="bentConnector2">
            <a:avLst/>
          </a:prstGeom>
          <a:noFill/>
          <a:ln cap="flat" cmpd="sng" w="19050">
            <a:solidFill>
              <a:schemeClr val="accent6"/>
            </a:solidFill>
            <a:prstDash val="solid"/>
            <a:round/>
            <a:headEnd len="sm" w="sm" type="none"/>
            <a:tailEnd len="sm" w="sm" type="none"/>
          </a:ln>
        </p:spPr>
      </p:cxnSp>
      <p:sp>
        <p:nvSpPr>
          <p:cNvPr id="183" name="Google Shape;183;p44"/>
          <p:cNvSpPr txBox="1"/>
          <p:nvPr/>
        </p:nvSpPr>
        <p:spPr>
          <a:xfrm>
            <a:off x="2146650" y="1475600"/>
            <a:ext cx="6273600" cy="15855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Encuentra tu espacio y crea el momento oportuno para </a:t>
            </a:r>
            <a:r>
              <a:rPr b="1" i="0" lang="es" sz="1300" u="none" cap="none" strike="noStrike">
                <a:solidFill>
                  <a:schemeClr val="dk1"/>
                </a:solidFill>
                <a:latin typeface="Helvetica Neue"/>
                <a:ea typeface="Helvetica Neue"/>
                <a:cs typeface="Helvetica Neue"/>
                <a:sym typeface="Helvetica Neue"/>
              </a:rPr>
              <a:t>disfrutar de aprender</a:t>
            </a:r>
            <a:r>
              <a:rPr b="0" i="0" lang="es" sz="1300" u="none" cap="none" strike="noStrike">
                <a:solidFill>
                  <a:schemeClr val="dk1"/>
                </a:solidFill>
                <a:latin typeface="Helvetica Neue Light"/>
                <a:ea typeface="Helvetica Neue Light"/>
                <a:cs typeface="Helvetica Neue Light"/>
                <a:sym typeface="Helvetica Neue Light"/>
              </a:rPr>
              <a:t>. </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Evita dispositivos y aplicaciones que puedan </a:t>
            </a:r>
            <a:r>
              <a:rPr b="1" i="0" lang="es" sz="1300" u="none" cap="none" strike="noStrike">
                <a:solidFill>
                  <a:schemeClr val="dk1"/>
                </a:solidFill>
                <a:latin typeface="Helvetica Neue"/>
                <a:ea typeface="Helvetica Neue"/>
                <a:cs typeface="Helvetica Neue"/>
                <a:sym typeface="Helvetica Neue"/>
              </a:rPr>
              <a:t>robar tu atención</a:t>
            </a:r>
            <a:r>
              <a:rPr b="0" i="0" lang="es" sz="1300" u="none" cap="none" strike="noStrike">
                <a:solidFill>
                  <a:schemeClr val="dk1"/>
                </a:solidFill>
                <a:latin typeface="Helvetica Neue Light"/>
                <a:ea typeface="Helvetica Neue Light"/>
                <a:cs typeface="Helvetica Neue Light"/>
                <a:sym typeface="Helvetica Neue Light"/>
              </a:rPr>
              <a:t>.</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Mantén la </a:t>
            </a:r>
            <a:r>
              <a:rPr b="1" i="0" lang="es" sz="1300" u="none" cap="none" strike="noStrike">
                <a:solidFill>
                  <a:schemeClr val="dk1"/>
                </a:solidFill>
                <a:latin typeface="Helvetica Neue"/>
                <a:ea typeface="Helvetica Neue"/>
                <a:cs typeface="Helvetica Neue"/>
                <a:sym typeface="Helvetica Neue"/>
              </a:rPr>
              <a:t>mente abierta y flexible</a:t>
            </a:r>
            <a:r>
              <a:rPr b="0" i="0" lang="es" sz="1300" u="none" cap="none" strike="noStrike">
                <a:solidFill>
                  <a:schemeClr val="dk1"/>
                </a:solidFill>
                <a:latin typeface="Helvetica Neue Light"/>
                <a:ea typeface="Helvetica Neue Light"/>
                <a:cs typeface="Helvetica Neue Light"/>
                <a:sym typeface="Helvetica Neue Light"/>
              </a:rPr>
              <a:t>; los prejuicios y paradigmas no están invitados</a:t>
            </a:r>
            <a:r>
              <a:rPr b="0" i="0" lang="es" sz="1300" u="none" cap="none" strike="noStrike">
                <a:solidFill>
                  <a:schemeClr val="dk1"/>
                </a:solidFill>
                <a:latin typeface="Calibri"/>
                <a:ea typeface="Calibri"/>
                <a:cs typeface="Calibri"/>
                <a:sym typeface="Calibri"/>
              </a:rPr>
              <a:t>.</a:t>
            </a:r>
            <a:endParaRPr b="0" i="0" sz="1300" u="none" cap="none" strike="noStrike">
              <a:solidFill>
                <a:schemeClr val="dk1"/>
              </a:solidFill>
              <a:latin typeface="Helvetica Neue Light"/>
              <a:ea typeface="Helvetica Neue Light"/>
              <a:cs typeface="Helvetica Neue Light"/>
              <a:sym typeface="Helvetica Neue Light"/>
            </a:endParaRPr>
          </a:p>
        </p:txBody>
      </p:sp>
      <p:pic>
        <p:nvPicPr>
          <p:cNvPr id="184" name="Google Shape;184;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2" name="Google Shape;182;p44"/>
          <p:cNvSpPr/>
          <p:nvPr/>
        </p:nvSpPr>
        <p:spPr>
          <a:xfrm>
            <a:off x="-75200" y="1550250"/>
            <a:ext cx="2022000" cy="3306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1" lang="es" sz="1500" u="none" cap="none" strike="noStrike">
                <a:solidFill>
                  <a:schemeClr val="dk1"/>
                </a:solidFill>
                <a:latin typeface="Helvetica Neue"/>
                <a:ea typeface="Helvetica Neue"/>
                <a:cs typeface="Helvetica Neue"/>
                <a:sym typeface="Helvetica Neue"/>
              </a:rPr>
              <a:t>Distractores</a:t>
            </a:r>
            <a:r>
              <a:rPr b="1" i="1" lang="es" sz="1500" u="none" cap="none" strike="noStrike">
                <a:solidFill>
                  <a:srgbClr val="000000"/>
                </a:solidFill>
                <a:latin typeface="Arial"/>
                <a:ea typeface="Arial"/>
                <a:cs typeface="Arial"/>
                <a:sym typeface="Arial"/>
              </a:rPr>
              <a:t>:</a:t>
            </a:r>
            <a:endParaRPr b="1" i="1" sz="1500" u="none" cap="none" strike="noStrike">
              <a:solidFill>
                <a:srgbClr val="000000"/>
              </a:solidFill>
              <a:latin typeface="Arial"/>
              <a:ea typeface="Arial"/>
              <a:cs typeface="Arial"/>
              <a:sym typeface="Arial"/>
            </a:endParaRPr>
          </a:p>
        </p:txBody>
      </p:sp>
      <p:sp>
        <p:nvSpPr>
          <p:cNvPr id="185" name="Google Shape;185;p44"/>
          <p:cNvSpPr/>
          <p:nvPr/>
        </p:nvSpPr>
        <p:spPr>
          <a:xfrm>
            <a:off x="1756940" y="1520702"/>
            <a:ext cx="389700" cy="389700"/>
          </a:xfrm>
          <a:prstGeom prst="ellipse">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p44"/>
          <p:cNvPicPr preferRelativeResize="0"/>
          <p:nvPr/>
        </p:nvPicPr>
        <p:blipFill rotWithShape="1">
          <a:blip r:embed="rId4">
            <a:alphaModFix/>
          </a:blip>
          <a:srcRect b="0" l="0" r="0" t="0"/>
          <a:stretch/>
        </p:blipFill>
        <p:spPr>
          <a:xfrm>
            <a:off x="1756950" y="1520700"/>
            <a:ext cx="389700" cy="389700"/>
          </a:xfrm>
          <a:prstGeom prst="rect">
            <a:avLst/>
          </a:prstGeom>
          <a:noFill/>
          <a:ln>
            <a:noFill/>
          </a:ln>
        </p:spPr>
      </p:pic>
      <p:sp>
        <p:nvSpPr>
          <p:cNvPr id="187" name="Google Shape;187;p44"/>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000" u="none" cap="none" strike="noStrike">
                <a:solidFill>
                  <a:srgbClr val="000000"/>
                </a:solidFill>
                <a:latin typeface="Anton"/>
                <a:ea typeface="Anton"/>
                <a:cs typeface="Anton"/>
                <a:sym typeface="Anton"/>
              </a:rPr>
              <a:t>ACUERDOS Y COMPROMISOS</a:t>
            </a:r>
            <a:endParaRPr b="0" i="1" sz="4000" u="none" cap="none" strike="noStrike">
              <a:solidFill>
                <a:srgbClr val="000000"/>
              </a:solidFill>
              <a:latin typeface="Anton"/>
              <a:ea typeface="Anton"/>
              <a:cs typeface="Anton"/>
              <a:sym typeface="Anton"/>
            </a:endParaRPr>
          </a:p>
        </p:txBody>
      </p:sp>
      <p:cxnSp>
        <p:nvCxnSpPr>
          <p:cNvPr id="188" name="Google Shape;188;p44"/>
          <p:cNvCxnSpPr>
            <a:endCxn id="189" idx="1"/>
          </p:cNvCxnSpPr>
          <p:nvPr/>
        </p:nvCxnSpPr>
        <p:spPr>
          <a:xfrm rot="-5400000">
            <a:off x="8121450" y="2484350"/>
            <a:ext cx="1728300" cy="316800"/>
          </a:xfrm>
          <a:prstGeom prst="bentConnector2">
            <a:avLst/>
          </a:prstGeom>
          <a:noFill/>
          <a:ln cap="flat" cmpd="sng" w="19050">
            <a:solidFill>
              <a:schemeClr val="accent6"/>
            </a:solidFill>
            <a:prstDash val="solid"/>
            <a:round/>
            <a:headEnd len="sm" w="sm" type="none"/>
            <a:tailEnd len="sm" w="sm" type="none"/>
          </a:ln>
        </p:spPr>
      </p:cxnSp>
      <p:sp>
        <p:nvSpPr>
          <p:cNvPr id="189" name="Google Shape;189;p44"/>
          <p:cNvSpPr/>
          <p:nvPr/>
        </p:nvSpPr>
        <p:spPr>
          <a:xfrm>
            <a:off x="9144000" y="1505150"/>
            <a:ext cx="557400" cy="54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0"/>
          <p:cNvSpPr txBox="1"/>
          <p:nvPr/>
        </p:nvSpPr>
        <p:spPr>
          <a:xfrm>
            <a:off x="1665500" y="144925"/>
            <a:ext cx="5612100" cy="741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1" lang="es" sz="3500" u="none" cap="none" strike="noStrike">
                <a:solidFill>
                  <a:srgbClr val="000000"/>
                </a:solidFill>
                <a:latin typeface="Anton"/>
                <a:ea typeface="Anton"/>
                <a:cs typeface="Anton"/>
                <a:sym typeface="Anton"/>
              </a:rPr>
              <a:t>CONVENIO DE ARCHIVOS</a:t>
            </a:r>
            <a:endParaRPr b="0" i="1" sz="3500" u="none" cap="none" strike="noStrike">
              <a:solidFill>
                <a:srgbClr val="000000"/>
              </a:solidFill>
              <a:latin typeface="Anton"/>
              <a:ea typeface="Anton"/>
              <a:cs typeface="Anton"/>
              <a:sym typeface="Anton"/>
            </a:endParaRPr>
          </a:p>
        </p:txBody>
      </p:sp>
      <p:sp>
        <p:nvSpPr>
          <p:cNvPr id="580" name="Google Shape;580;p80"/>
          <p:cNvSpPr txBox="1"/>
          <p:nvPr/>
        </p:nvSpPr>
        <p:spPr>
          <a:xfrm>
            <a:off x="751700" y="1096900"/>
            <a:ext cx="7439700" cy="27471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i="0" lang="es" sz="2000" u="none" cap="none" strike="noStrike">
                <a:solidFill>
                  <a:schemeClr val="dk1"/>
                </a:solidFill>
                <a:latin typeface="Helvetica Neue"/>
                <a:ea typeface="Helvetica Neue"/>
                <a:cs typeface="Helvetica Neue"/>
                <a:sym typeface="Helvetica Neue"/>
              </a:rPr>
              <a:t>No</a:t>
            </a:r>
            <a:r>
              <a:rPr b="0" i="0" lang="es" sz="2000" u="none" cap="none" strike="noStrike">
                <a:solidFill>
                  <a:schemeClr val="dk1"/>
                </a:solidFill>
                <a:latin typeface="Helvetica Neue Light"/>
                <a:ea typeface="Helvetica Neue Light"/>
                <a:cs typeface="Helvetica Neue Light"/>
                <a:sym typeface="Helvetica Neue Light"/>
              </a:rPr>
              <a:t> deben tener </a:t>
            </a:r>
            <a:r>
              <a:rPr b="1" i="0" lang="es" sz="2000" u="none" cap="none" strike="noStrike">
                <a:solidFill>
                  <a:schemeClr val="dk1"/>
                </a:solidFill>
                <a:latin typeface="Helvetica Neue"/>
                <a:ea typeface="Helvetica Neue"/>
                <a:cs typeface="Helvetica Neue"/>
                <a:sym typeface="Helvetica Neue"/>
              </a:rPr>
              <a:t>espacios,</a:t>
            </a:r>
            <a:r>
              <a:rPr b="0" i="0" lang="es" sz="2000" u="none" cap="none" strike="noStrike">
                <a:solidFill>
                  <a:schemeClr val="dk1"/>
                </a:solidFill>
                <a:latin typeface="Helvetica Neue Light"/>
                <a:ea typeface="Helvetica Neue Light"/>
                <a:cs typeface="Helvetica Neue Light"/>
                <a:sym typeface="Helvetica Neue Light"/>
              </a:rPr>
              <a:t> </a:t>
            </a:r>
            <a:r>
              <a:rPr b="1" i="0" lang="es" sz="2000" u="none" cap="none" strike="noStrike">
                <a:solidFill>
                  <a:schemeClr val="dk1"/>
                </a:solidFill>
                <a:latin typeface="Helvetica Neue"/>
                <a:ea typeface="Helvetica Neue"/>
                <a:cs typeface="Helvetica Neue"/>
                <a:sym typeface="Helvetica Neue"/>
              </a:rPr>
              <a:t>acentos</a:t>
            </a:r>
            <a:r>
              <a:rPr b="0" i="0" lang="es" sz="2000" u="none" cap="none" strike="noStrike">
                <a:solidFill>
                  <a:schemeClr val="dk1"/>
                </a:solidFill>
                <a:latin typeface="Helvetica Neue Light"/>
                <a:ea typeface="Helvetica Neue Light"/>
                <a:cs typeface="Helvetica Neue Light"/>
                <a:sym typeface="Helvetica Neue Light"/>
              </a:rPr>
              <a:t>, </a:t>
            </a:r>
            <a:r>
              <a:rPr b="1" i="0" lang="es" sz="2000" u="none" cap="none" strike="noStrike">
                <a:solidFill>
                  <a:schemeClr val="dk1"/>
                </a:solidFill>
                <a:latin typeface="Helvetica Neue"/>
                <a:ea typeface="Helvetica Neue"/>
                <a:cs typeface="Helvetica Neue"/>
                <a:sym typeface="Helvetica Neue"/>
              </a:rPr>
              <a:t>eñes</a:t>
            </a:r>
            <a:r>
              <a:rPr b="0" i="0" lang="es" sz="2000" u="none" cap="none" strike="noStrike">
                <a:solidFill>
                  <a:schemeClr val="dk1"/>
                </a:solidFill>
                <a:latin typeface="Helvetica Neue Light"/>
                <a:ea typeface="Helvetica Neue Light"/>
                <a:cs typeface="Helvetica Neue Light"/>
                <a:sym typeface="Helvetica Neue Light"/>
              </a:rPr>
              <a:t>, ni </a:t>
            </a:r>
            <a:r>
              <a:rPr b="1" i="0" lang="es" sz="2000" u="none" cap="none" strike="noStrike">
                <a:solidFill>
                  <a:schemeClr val="dk1"/>
                </a:solidFill>
                <a:latin typeface="Helvetica Neue"/>
                <a:ea typeface="Helvetica Neue"/>
                <a:cs typeface="Helvetica Neue"/>
                <a:sym typeface="Helvetica Neue"/>
              </a:rPr>
              <a:t>símbolos</a:t>
            </a:r>
            <a:r>
              <a:rPr b="0" i="0" lang="es" sz="2000" u="none" cap="none" strike="noStrike">
                <a:solidFill>
                  <a:schemeClr val="dk1"/>
                </a:solidFill>
                <a:latin typeface="Helvetica Neue Light"/>
                <a:ea typeface="Helvetica Neue Light"/>
                <a:cs typeface="Helvetica Neue Light"/>
                <a:sym typeface="Helvetica Neue Light"/>
              </a:rPr>
              <a:t> o si son varias palabras </a:t>
            </a:r>
            <a:r>
              <a:rPr b="1" i="0" lang="es" sz="2000" u="none" cap="none" strike="noStrike">
                <a:solidFill>
                  <a:schemeClr val="dk1"/>
                </a:solidFill>
                <a:latin typeface="Helvetica Neue"/>
                <a:ea typeface="Helvetica Neue"/>
                <a:cs typeface="Helvetica Neue"/>
                <a:sym typeface="Helvetica Neue"/>
              </a:rPr>
              <a:t>usar guiones</a:t>
            </a:r>
            <a:r>
              <a:rPr b="0" i="0" lang="es" sz="2000" u="none" cap="none" strike="noStrike">
                <a:solidFill>
                  <a:schemeClr val="dk1"/>
                </a:solidFill>
                <a:latin typeface="Helvetica Neue Light"/>
                <a:ea typeface="Helvetica Neue Light"/>
                <a:cs typeface="Helvetica Neue Light"/>
                <a:sym typeface="Helvetica Neue Light"/>
              </a:rPr>
              <a:t> “ - “ o “ _ “ ej: “mi-pagina-web”</a:t>
            </a:r>
            <a:br>
              <a:rPr b="0" i="0" lang="es" sz="2000" u="none" cap="none" strike="noStrike">
                <a:solidFill>
                  <a:schemeClr val="dk1"/>
                </a:solidFill>
                <a:latin typeface="Helvetica Neue Light"/>
                <a:ea typeface="Helvetica Neue Light"/>
                <a:cs typeface="Helvetica Neue Light"/>
                <a:sym typeface="Helvetica Neue Light"/>
              </a:rPr>
            </a:b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None/>
            </a:pPr>
            <a:r>
              <a:rPr b="0" i="0" lang="es" sz="2000" u="none" cap="none" strike="noStrike">
                <a:solidFill>
                  <a:schemeClr val="dk1"/>
                </a:solidFill>
                <a:latin typeface="Helvetica Neue Light"/>
                <a:ea typeface="Helvetica Neue Light"/>
                <a:cs typeface="Helvetica Neue Light"/>
                <a:sym typeface="Helvetica Neue Light"/>
              </a:rPr>
              <a:t>Tienen que estar escritos en </a:t>
            </a:r>
            <a:r>
              <a:rPr b="1" i="0" lang="es" sz="2000" u="none" cap="none" strike="noStrike">
                <a:solidFill>
                  <a:schemeClr val="dk1"/>
                </a:solidFill>
                <a:latin typeface="Helvetica Neue"/>
                <a:ea typeface="Helvetica Neue"/>
                <a:cs typeface="Helvetica Neue"/>
                <a:sym typeface="Helvetica Neue"/>
              </a:rPr>
              <a:t>minúsculas</a:t>
            </a:r>
            <a:r>
              <a:rPr b="0" i="0" lang="es" sz="2000" u="none" cap="none" strike="noStrike">
                <a:solidFill>
                  <a:schemeClr val="dk1"/>
                </a:solidFill>
                <a:latin typeface="Helvetica Neue Light"/>
                <a:ea typeface="Helvetica Neue Light"/>
                <a:cs typeface="Helvetica Neue Light"/>
                <a:sym typeface="Helvetica Neue Light"/>
              </a:rPr>
              <a:t>.</a:t>
            </a:r>
            <a:br>
              <a:rPr b="0" i="0" lang="es" sz="2000" u="none" cap="none" strike="noStrike">
                <a:solidFill>
                  <a:schemeClr val="dk1"/>
                </a:solidFill>
                <a:latin typeface="Helvetica Neue Light"/>
                <a:ea typeface="Helvetica Neue Light"/>
                <a:cs typeface="Helvetica Neue Light"/>
                <a:sym typeface="Helvetica Neue Light"/>
              </a:rPr>
            </a:b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None/>
            </a:pPr>
            <a:r>
              <a:rPr b="0" i="0" lang="es" sz="2000" u="none" cap="none" strike="noStrike">
                <a:solidFill>
                  <a:schemeClr val="dk1"/>
                </a:solidFill>
                <a:latin typeface="Helvetica Neue Light"/>
                <a:ea typeface="Helvetica Neue Light"/>
                <a:cs typeface="Helvetica Neue Light"/>
                <a:sym typeface="Helvetica Neue Light"/>
              </a:rPr>
              <a:t>Deben tener la extensión “</a:t>
            </a:r>
            <a:r>
              <a:rPr b="1" i="0" lang="es" sz="2000" u="none" cap="none" strike="noStrike">
                <a:solidFill>
                  <a:schemeClr val="dk1"/>
                </a:solidFill>
                <a:latin typeface="Helvetica Neue"/>
                <a:ea typeface="Helvetica Neue"/>
                <a:cs typeface="Helvetica Neue"/>
                <a:sym typeface="Helvetica Neue"/>
              </a:rPr>
              <a:t>.html”</a:t>
            </a:r>
            <a:r>
              <a:rPr b="0" i="0" lang="es" sz="2000" u="none" cap="none" strike="noStrike">
                <a:solidFill>
                  <a:schemeClr val="dk1"/>
                </a:solidFill>
                <a:latin typeface="Helvetica Neue Light"/>
                <a:ea typeface="Helvetica Neue Light"/>
                <a:cs typeface="Helvetica Neue Light"/>
                <a:sym typeface="Helvetica Neue Light"/>
              </a:rPr>
              <a:t> (es la forma en que el servidor web sabe que se trata un documento web).</a:t>
            </a:r>
            <a:endParaRPr b="0" i="0" sz="2000" u="none" cap="none" strike="noStrike">
              <a:solidFill>
                <a:srgbClr val="FFFFFF"/>
              </a:solidFill>
              <a:latin typeface="Didact Gothic"/>
              <a:ea typeface="Didact Gothic"/>
              <a:cs typeface="Didact Gothic"/>
              <a:sym typeface="Didact Gothic"/>
            </a:endParaRPr>
          </a:p>
        </p:txBody>
      </p:sp>
      <p:pic>
        <p:nvPicPr>
          <p:cNvPr id="581" name="Google Shape;581;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2" name="Google Shape;582;p80"/>
          <p:cNvSpPr txBox="1"/>
          <p:nvPr>
            <p:ph idx="1" type="body"/>
          </p:nvPr>
        </p:nvSpPr>
        <p:spPr>
          <a:xfrm>
            <a:off x="730650" y="4183900"/>
            <a:ext cx="7682700" cy="882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100"/>
              </a:spcBef>
              <a:spcAft>
                <a:spcPts val="1100"/>
              </a:spcAft>
              <a:buClr>
                <a:schemeClr val="dk1"/>
              </a:buClr>
              <a:buSzPts val="1100"/>
              <a:buFont typeface="Arial"/>
              <a:buNone/>
            </a:pPr>
            <a:r>
              <a:rPr b="1" lang="es" sz="1500">
                <a:solidFill>
                  <a:schemeClr val="dk1"/>
                </a:solidFill>
                <a:highlight>
                  <a:srgbClr val="E0FF00"/>
                </a:highlight>
                <a:latin typeface="Helvetica Neue"/>
                <a:ea typeface="Helvetica Neue"/>
                <a:cs typeface="Helvetica Neue"/>
                <a:sym typeface="Helvetica Neue"/>
              </a:rPr>
              <a:t>Atención:</a:t>
            </a:r>
            <a:r>
              <a:rPr lang="es" sz="1500">
                <a:solidFill>
                  <a:schemeClr val="dk1"/>
                </a:solidFill>
                <a:highlight>
                  <a:srgbClr val="E0FF00"/>
                </a:highlight>
                <a:latin typeface="Helvetica Neue"/>
                <a:ea typeface="Helvetica Neue"/>
                <a:cs typeface="Helvetica Neue"/>
                <a:sym typeface="Helvetica Neue"/>
              </a:rPr>
              <a:t> </a:t>
            </a:r>
            <a:r>
              <a:rPr lang="es" sz="1500">
                <a:solidFill>
                  <a:schemeClr val="dk1"/>
                </a:solidFill>
                <a:highlight>
                  <a:srgbClr val="E0FF00"/>
                </a:highlight>
                <a:latin typeface="Helvetica Neue Light"/>
                <a:ea typeface="Helvetica Neue Light"/>
                <a:cs typeface="Helvetica Neue Light"/>
                <a:sym typeface="Helvetica Neue Light"/>
              </a:rPr>
              <a:t>al guardar archivos en Windows, verificar que no se guarden con la doble extensión de archivos (</a:t>
            </a:r>
            <a:r>
              <a:rPr b="1" lang="es" sz="1500">
                <a:solidFill>
                  <a:schemeClr val="dk1"/>
                </a:solidFill>
                <a:highlight>
                  <a:srgbClr val="E0FF00"/>
                </a:highlight>
                <a:latin typeface="Helvetica Neue"/>
                <a:ea typeface="Helvetica Neue"/>
                <a:cs typeface="Helvetica Neue"/>
                <a:sym typeface="Helvetica Neue"/>
              </a:rPr>
              <a:t>archivo.html.txt</a:t>
            </a:r>
            <a:r>
              <a:rPr lang="es" sz="1500">
                <a:solidFill>
                  <a:schemeClr val="dk1"/>
                </a:solidFill>
                <a:highlight>
                  <a:srgbClr val="E0FF00"/>
                </a:highlight>
                <a:latin typeface="Helvetica Neue Light"/>
                <a:ea typeface="Helvetica Neue Light"/>
                <a:cs typeface="Helvetica Neue Light"/>
                <a:sym typeface="Helvetica Neue Light"/>
              </a:rPr>
              <a:t>).</a:t>
            </a:r>
            <a:endParaRPr sz="1500">
              <a:highlight>
                <a:srgbClr val="E0FF00"/>
              </a:highlight>
              <a:latin typeface="Helvetica Neue Light"/>
              <a:ea typeface="Helvetica Neue Light"/>
              <a:cs typeface="Helvetica Neue Light"/>
              <a:sym typeface="Helvetica Neue Light"/>
            </a:endParaRPr>
          </a:p>
        </p:txBody>
      </p:sp>
      <p:sp>
        <p:nvSpPr>
          <p:cNvPr id="583" name="Google Shape;583;p80"/>
          <p:cNvSpPr/>
          <p:nvPr/>
        </p:nvSpPr>
        <p:spPr>
          <a:xfrm>
            <a:off x="247000" y="96272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
        <p:nvSpPr>
          <p:cNvPr id="584" name="Google Shape;584;p80"/>
          <p:cNvSpPr/>
          <p:nvPr/>
        </p:nvSpPr>
        <p:spPr>
          <a:xfrm>
            <a:off x="247000" y="2236900"/>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
        <p:nvSpPr>
          <p:cNvPr id="585" name="Google Shape;585;p80"/>
          <p:cNvSpPr/>
          <p:nvPr/>
        </p:nvSpPr>
        <p:spPr>
          <a:xfrm>
            <a:off x="247000" y="325967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81"/>
          <p:cNvPicPr preferRelativeResize="0"/>
          <p:nvPr/>
        </p:nvPicPr>
        <p:blipFill rotWithShape="1">
          <a:blip r:embed="rId3">
            <a:alphaModFix/>
          </a:blip>
          <a:srcRect b="47349" l="0" r="0" t="0"/>
          <a:stretch/>
        </p:blipFill>
        <p:spPr>
          <a:xfrm>
            <a:off x="2180175" y="997175"/>
            <a:ext cx="5026176" cy="2019601"/>
          </a:xfrm>
          <a:prstGeom prst="rect">
            <a:avLst/>
          </a:prstGeom>
          <a:noFill/>
          <a:ln>
            <a:noFill/>
          </a:ln>
        </p:spPr>
      </p:pic>
      <p:sp>
        <p:nvSpPr>
          <p:cNvPr id="591" name="Google Shape;591;p81"/>
          <p:cNvSpPr txBox="1"/>
          <p:nvPr>
            <p:ph type="title"/>
          </p:nvPr>
        </p:nvSpPr>
        <p:spPr>
          <a:xfrm>
            <a:off x="1267650" y="330550"/>
            <a:ext cx="66087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DOCUMENTO PREDETERMINADO</a:t>
            </a:r>
            <a:endParaRPr i="1" sz="3500"/>
          </a:p>
        </p:txBody>
      </p:sp>
      <p:sp>
        <p:nvSpPr>
          <p:cNvPr id="592" name="Google Shape;592;p81"/>
          <p:cNvSpPr txBox="1"/>
          <p:nvPr>
            <p:ph idx="1" type="body"/>
          </p:nvPr>
        </p:nvSpPr>
        <p:spPr>
          <a:xfrm>
            <a:off x="629925" y="3186925"/>
            <a:ext cx="8126700" cy="1548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 Es el archivo que se carga cuando todavía no has hecho en ningún link (por ejemplo, al pedir </a:t>
            </a:r>
            <a:r>
              <a:rPr lang="es"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www.coderhouse.com</a:t>
            </a:r>
            <a:r>
              <a:rPr lang="es">
                <a:solidFill>
                  <a:schemeClr val="dk1"/>
                </a:solidFill>
                <a:latin typeface="Helvetica Neue Light"/>
                <a:ea typeface="Helvetica Neue Light"/>
                <a:cs typeface="Helvetica Neue Light"/>
                <a:sym typeface="Helvetica Neue Light"/>
              </a:rPr>
              <a:t> no dice qué archivo quieres). </a:t>
            </a:r>
            <a:br>
              <a:rPr lang="es">
                <a:solidFill>
                  <a:schemeClr val="dk1"/>
                </a:solidFill>
                <a:latin typeface="Helvetica Neue Light"/>
                <a:ea typeface="Helvetica Neue Light"/>
                <a:cs typeface="Helvetica Neue Light"/>
                <a:sym typeface="Helvetica Neue Light"/>
              </a:rPr>
            </a:br>
            <a:r>
              <a:rPr lang="es">
                <a:solidFill>
                  <a:schemeClr val="dk1"/>
                </a:solidFill>
                <a:highlight>
                  <a:srgbClr val="E0FF00"/>
                </a:highlight>
                <a:latin typeface="Helvetica Neue Light"/>
                <a:ea typeface="Helvetica Neue Light"/>
                <a:cs typeface="Helvetica Neue Light"/>
                <a:sym typeface="Helvetica Neue Light"/>
              </a:rPr>
              <a:t>Debe llamarse </a:t>
            </a:r>
            <a:r>
              <a:rPr b="1" lang="es">
                <a:solidFill>
                  <a:schemeClr val="dk1"/>
                </a:solidFill>
                <a:highlight>
                  <a:srgbClr val="E0FF00"/>
                </a:highlight>
                <a:latin typeface="Helvetica Neue"/>
                <a:ea typeface="Helvetica Neue"/>
                <a:cs typeface="Helvetica Neue"/>
                <a:sym typeface="Helvetica Neue"/>
              </a:rPr>
              <a:t>index.html</a:t>
            </a:r>
            <a:r>
              <a:rPr lang="es">
                <a:solidFill>
                  <a:schemeClr val="dk1"/>
                </a:solidFill>
                <a:highlight>
                  <a:srgbClr val="E0FF00"/>
                </a:highlight>
                <a:latin typeface="Helvetica Neue Light"/>
                <a:ea typeface="Helvetica Neue Light"/>
                <a:cs typeface="Helvetica Neue Light"/>
                <a:sym typeface="Helvetica Neue Light"/>
              </a:rPr>
              <a:t>, ya que es el nombre estandarizado. </a:t>
            </a:r>
            <a:endParaRPr>
              <a:solidFill>
                <a:schemeClr val="dk1"/>
              </a:solidFill>
              <a:highlight>
                <a:srgbClr val="E0FF00"/>
              </a:highlight>
              <a:latin typeface="Helvetica Neue Light"/>
              <a:ea typeface="Helvetica Neue Light"/>
              <a:cs typeface="Helvetica Neue Light"/>
              <a:sym typeface="Helvetica Neue Light"/>
            </a:endParaRPr>
          </a:p>
        </p:txBody>
      </p:sp>
      <p:pic>
        <p:nvPicPr>
          <p:cNvPr id="593" name="Google Shape;593;p81"/>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sp>
        <p:nvSpPr>
          <p:cNvPr id="594" name="Google Shape;594;p81"/>
          <p:cNvSpPr/>
          <p:nvPr/>
        </p:nvSpPr>
        <p:spPr>
          <a:xfrm>
            <a:off x="3165225" y="1739525"/>
            <a:ext cx="682200" cy="1233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98" name="Shape 598"/>
        <p:cNvGrpSpPr/>
        <p:nvPr/>
      </p:nvGrpSpPr>
      <p:grpSpPr>
        <a:xfrm>
          <a:off x="0" y="0"/>
          <a:ext cx="0" cy="0"/>
          <a:chOff x="0" y="0"/>
          <a:chExt cx="0" cy="0"/>
        </a:xfrm>
      </p:grpSpPr>
      <p:sp>
        <p:nvSpPr>
          <p:cNvPr id="599" name="Google Shape;599;p8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ETIQUETAS</a:t>
            </a:r>
            <a:endParaRPr i="1" sz="3600">
              <a:solidFill>
                <a:srgbClr val="121212"/>
              </a:solidFill>
              <a:latin typeface="Anton"/>
              <a:ea typeface="Anton"/>
              <a:cs typeface="Anton"/>
              <a:sym typeface="Anton"/>
            </a:endParaRPr>
          </a:p>
        </p:txBody>
      </p:sp>
      <p:pic>
        <p:nvPicPr>
          <p:cNvPr id="600" name="Google Shape;600;p8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3"/>
          <p:cNvSpPr txBox="1"/>
          <p:nvPr>
            <p:ph type="title"/>
          </p:nvPr>
        </p:nvSpPr>
        <p:spPr>
          <a:xfrm>
            <a:off x="1966350" y="380875"/>
            <a:ext cx="5211300" cy="691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ETIQUETAS HTML</a:t>
            </a:r>
            <a:endParaRPr i="1" sz="3500">
              <a:solidFill>
                <a:srgbClr val="000000"/>
              </a:solidFill>
              <a:latin typeface="Anton"/>
              <a:ea typeface="Anton"/>
              <a:cs typeface="Anton"/>
              <a:sym typeface="Anton"/>
            </a:endParaRPr>
          </a:p>
        </p:txBody>
      </p:sp>
      <p:sp>
        <p:nvSpPr>
          <p:cNvPr id="606" name="Google Shape;606;p83"/>
          <p:cNvSpPr txBox="1"/>
          <p:nvPr>
            <p:ph idx="1" type="body"/>
          </p:nvPr>
        </p:nvSpPr>
        <p:spPr>
          <a:xfrm>
            <a:off x="730650" y="1249450"/>
            <a:ext cx="7682700" cy="164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Las etiquetas HTML están delimitadas por </a:t>
            </a:r>
            <a:r>
              <a:rPr b="1" lang="es">
                <a:solidFill>
                  <a:schemeClr val="dk1"/>
                </a:solidFill>
                <a:latin typeface="Helvetica Neue"/>
                <a:ea typeface="Helvetica Neue"/>
                <a:cs typeface="Helvetica Neue"/>
                <a:sym typeface="Helvetica Neue"/>
              </a:rPr>
              <a:t>un inicio</a:t>
            </a:r>
            <a:r>
              <a:rPr lang="es">
                <a:solidFill>
                  <a:schemeClr val="dk1"/>
                </a:solidFill>
                <a:latin typeface="Helvetica Neue Light"/>
                <a:ea typeface="Helvetica Neue Light"/>
                <a:cs typeface="Helvetica Neue Light"/>
                <a:sym typeface="Helvetica Neue Light"/>
              </a:rPr>
              <a:t> y </a:t>
            </a:r>
            <a:r>
              <a:rPr b="1" lang="es">
                <a:solidFill>
                  <a:schemeClr val="dk1"/>
                </a:solidFill>
                <a:latin typeface="Helvetica Neue"/>
                <a:ea typeface="Helvetica Neue"/>
                <a:cs typeface="Helvetica Neue"/>
                <a:sym typeface="Helvetica Neue"/>
              </a:rPr>
              <a:t>un final</a:t>
            </a:r>
            <a:r>
              <a:rPr lang="es">
                <a:solidFill>
                  <a:schemeClr val="dk1"/>
                </a:solidFill>
                <a:latin typeface="Helvetica Neue Light"/>
                <a:ea typeface="Helvetica Neue Light"/>
                <a:cs typeface="Helvetica Neue Light"/>
                <a:sym typeface="Helvetica Neue Light"/>
              </a:rPr>
              <a:t> de cada elemento. Lo que se encuentra dentro de la etiqueta (el contenido) es lo que estás formateando. </a:t>
            </a:r>
            <a:br>
              <a:rPr lang="es" sz="2000">
                <a:solidFill>
                  <a:schemeClr val="dk1"/>
                </a:solidFill>
                <a:latin typeface="Helvetica Neue Light"/>
                <a:ea typeface="Helvetica Neue Light"/>
                <a:cs typeface="Helvetica Neue Light"/>
                <a:sym typeface="Helvetica Neue Light"/>
              </a:rPr>
            </a:b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s" sz="2000">
                <a:solidFill>
                  <a:schemeClr val="dk1"/>
                </a:solidFill>
                <a:highlight>
                  <a:srgbClr val="E0FF00"/>
                </a:highlight>
                <a:latin typeface="Helvetica Neue Light"/>
                <a:ea typeface="Helvetica Neue Light"/>
                <a:cs typeface="Helvetica Neue Light"/>
                <a:sym typeface="Helvetica Neue Light"/>
              </a:rPr>
              <a:t>   Toda etiqueta es un juego de pares: una etiqueta abre, otra cierra.</a:t>
            </a:r>
            <a:r>
              <a:rPr lang="es" sz="2000">
                <a:solidFill>
                  <a:schemeClr val="dk1"/>
                </a:solidFill>
                <a:latin typeface="Helvetica Neue Light"/>
                <a:ea typeface="Helvetica Neue Light"/>
                <a:cs typeface="Helvetica Neue Light"/>
                <a:sym typeface="Helvetica Neue Light"/>
              </a:rPr>
              <a:t> </a:t>
            </a:r>
            <a:endParaRPr sz="20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1100"/>
              </a:spcBef>
              <a:spcAft>
                <a:spcPts val="1100"/>
              </a:spcAft>
              <a:buClr>
                <a:schemeClr val="dk1"/>
              </a:buClr>
              <a:buSzPts val="1100"/>
              <a:buFont typeface="Arial"/>
              <a:buNone/>
            </a:pPr>
            <a:r>
              <a:t/>
            </a:r>
            <a:endParaRPr sz="2000">
              <a:solidFill>
                <a:schemeClr val="dk1"/>
              </a:solidFill>
              <a:latin typeface="Didact Gothic"/>
              <a:ea typeface="Didact Gothic"/>
              <a:cs typeface="Didact Gothic"/>
              <a:sym typeface="Didact Gothic"/>
            </a:endParaRPr>
          </a:p>
        </p:txBody>
      </p:sp>
      <p:pic>
        <p:nvPicPr>
          <p:cNvPr id="607" name="Google Shape;607;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08" name="Google Shape;608;p83"/>
          <p:cNvGraphicFramePr/>
          <p:nvPr/>
        </p:nvGraphicFramePr>
        <p:xfrm>
          <a:off x="1447050" y="3236675"/>
          <a:ext cx="3000000" cy="3000000"/>
        </p:xfrm>
        <a:graphic>
          <a:graphicData uri="http://schemas.openxmlformats.org/drawingml/2006/table">
            <a:tbl>
              <a:tblPr>
                <a:noFill/>
                <a:tableStyleId>{336BB218-1C89-4C8D-AB13-9B5A233BCFE7}</a:tableStyleId>
              </a:tblPr>
              <a:tblGrid>
                <a:gridCol w="6496225"/>
              </a:tblGrid>
              <a:tr h="1145175">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etiqueta</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Contenido</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etiqueta</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609" name="Google Shape;609;p83"/>
          <p:cNvSpPr/>
          <p:nvPr/>
        </p:nvSpPr>
        <p:spPr>
          <a:xfrm>
            <a:off x="390650" y="2571750"/>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4"/>
          <p:cNvSpPr txBox="1"/>
          <p:nvPr>
            <p:ph type="title"/>
          </p:nvPr>
        </p:nvSpPr>
        <p:spPr>
          <a:xfrm>
            <a:off x="988200" y="322975"/>
            <a:ext cx="7167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ATRIBUTOS DE LAS ETIQUETAS</a:t>
            </a:r>
            <a:endParaRPr i="1" sz="3500">
              <a:solidFill>
                <a:srgbClr val="000000"/>
              </a:solidFill>
              <a:latin typeface="Anton"/>
              <a:ea typeface="Anton"/>
              <a:cs typeface="Anton"/>
              <a:sym typeface="Anton"/>
            </a:endParaRPr>
          </a:p>
        </p:txBody>
      </p:sp>
      <p:pic>
        <p:nvPicPr>
          <p:cNvPr id="615" name="Google Shape;615;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16" name="Google Shape;616;p84"/>
          <p:cNvGraphicFramePr/>
          <p:nvPr/>
        </p:nvGraphicFramePr>
        <p:xfrm>
          <a:off x="2875100" y="3446325"/>
          <a:ext cx="3000000" cy="3000000"/>
        </p:xfrm>
        <a:graphic>
          <a:graphicData uri="http://schemas.openxmlformats.org/drawingml/2006/table">
            <a:tbl>
              <a:tblPr>
                <a:noFill/>
                <a:tableStyleId>{336BB218-1C89-4C8D-AB13-9B5A233BCFE7}</a:tableStyleId>
              </a:tblPr>
              <a:tblGrid>
                <a:gridCol w="3393800"/>
              </a:tblGrid>
              <a:tr h="1304250">
                <a:tc>
                  <a:txBody>
                    <a:bodyPr/>
                    <a:lstStyle/>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D9D9D9"/>
                          </a:solidFill>
                          <a:latin typeface="Didact Gothic"/>
                          <a:ea typeface="Didact Gothic"/>
                          <a:cs typeface="Didact Gothic"/>
                          <a:sym typeface="Didact Gothic"/>
                        </a:rPr>
                        <a:t>&lt;</a:t>
                      </a:r>
                      <a:r>
                        <a:rPr lang="es" sz="2000" u="none" cap="none" strike="noStrike">
                          <a:solidFill>
                            <a:srgbClr val="E06666"/>
                          </a:solidFill>
                          <a:latin typeface="Didact Gothic"/>
                          <a:ea typeface="Didact Gothic"/>
                          <a:cs typeface="Didact Gothic"/>
                          <a:sym typeface="Didact Gothic"/>
                        </a:rPr>
                        <a:t>etiqueta </a:t>
                      </a:r>
                      <a:r>
                        <a:rPr lang="es" sz="2000" u="none" cap="none" strike="noStrike">
                          <a:solidFill>
                            <a:srgbClr val="FF9900"/>
                          </a:solidFill>
                          <a:latin typeface="Didact Gothic"/>
                          <a:ea typeface="Didact Gothic"/>
                          <a:cs typeface="Didact Gothic"/>
                          <a:sym typeface="Didact Gothic"/>
                        </a:rPr>
                        <a:t>atributo</a:t>
                      </a:r>
                      <a:r>
                        <a:rPr lang="es" sz="2000" u="none" cap="none" strike="noStrike">
                          <a:solidFill>
                            <a:srgbClr val="E06666"/>
                          </a:solidFill>
                          <a:latin typeface="Didact Gothic"/>
                          <a:ea typeface="Didact Gothic"/>
                          <a:cs typeface="Didact Gothic"/>
                          <a:sym typeface="Didact Gothic"/>
                        </a:rPr>
                        <a:t>=</a:t>
                      </a:r>
                      <a:r>
                        <a:rPr lang="es" sz="2000" u="none" cap="none" strike="noStrike">
                          <a:solidFill>
                            <a:srgbClr val="93C47D"/>
                          </a:solidFill>
                          <a:latin typeface="Didact Gothic"/>
                          <a:ea typeface="Didact Gothic"/>
                          <a:cs typeface="Didact Gothic"/>
                          <a:sym typeface="Didact Gothic"/>
                        </a:rPr>
                        <a:t>”valor”</a:t>
                      </a:r>
                      <a:r>
                        <a:rPr lang="es" sz="2000" u="none" cap="none" strike="noStrike">
                          <a:solidFill>
                            <a:srgbClr val="D9D9D9"/>
                          </a:solidFill>
                          <a:latin typeface="Didact Gothic"/>
                          <a:ea typeface="Didact Gothic"/>
                          <a:cs typeface="Didact Gothic"/>
                          <a:sym typeface="Didact Gothic"/>
                        </a:rPr>
                        <a:t>&gt;</a:t>
                      </a:r>
                      <a:br>
                        <a:rPr lang="es" sz="2000" u="none" cap="none" strike="noStrike">
                          <a:solidFill>
                            <a:srgbClr val="D9D9D9"/>
                          </a:solidFill>
                          <a:latin typeface="Didact Gothic"/>
                          <a:ea typeface="Didact Gothic"/>
                          <a:cs typeface="Didact Gothic"/>
                          <a:sym typeface="Didact Gothic"/>
                        </a:rPr>
                      </a:br>
                      <a:r>
                        <a:rPr lang="es" sz="2000" u="none" cap="none" strike="noStrike">
                          <a:solidFill>
                            <a:srgbClr val="D9D9D9"/>
                          </a:solidFill>
                          <a:latin typeface="Didact Gothic"/>
                          <a:ea typeface="Didact Gothic"/>
                          <a:cs typeface="Didact Gothic"/>
                          <a:sym typeface="Didact Gothic"/>
                        </a:rPr>
                        <a:t>  Contenido</a:t>
                      </a:r>
                      <a:endParaRPr sz="20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D9D9D9"/>
                          </a:solidFill>
                          <a:latin typeface="Didact Gothic"/>
                          <a:ea typeface="Didact Gothic"/>
                          <a:cs typeface="Didact Gothic"/>
                          <a:sym typeface="Didact Gothic"/>
                        </a:rPr>
                        <a:t>&lt;/</a:t>
                      </a:r>
                      <a:r>
                        <a:rPr lang="es" sz="2000" u="none" cap="none" strike="noStrike">
                          <a:solidFill>
                            <a:srgbClr val="E06666"/>
                          </a:solidFill>
                          <a:latin typeface="Didact Gothic"/>
                          <a:ea typeface="Didact Gothic"/>
                          <a:cs typeface="Didact Gothic"/>
                          <a:sym typeface="Didact Gothic"/>
                        </a:rPr>
                        <a:t>etiqueta</a:t>
                      </a:r>
                      <a:r>
                        <a:rPr lang="es" sz="2000" u="none" cap="none" strike="noStrike">
                          <a:solidFill>
                            <a:srgbClr val="D9D9D9"/>
                          </a:solidFill>
                          <a:latin typeface="Didact Gothic"/>
                          <a:ea typeface="Didact Gothic"/>
                          <a:cs typeface="Didact Gothic"/>
                          <a:sym typeface="Didact Gothic"/>
                        </a:rPr>
                        <a:t>&gt;</a:t>
                      </a:r>
                      <a:endParaRPr sz="20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617" name="Google Shape;617;p84"/>
          <p:cNvSpPr txBox="1"/>
          <p:nvPr/>
        </p:nvSpPr>
        <p:spPr>
          <a:xfrm>
            <a:off x="167250" y="895675"/>
            <a:ext cx="8961900" cy="242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Todas las etiquetas aceptan atributos</a:t>
            </a: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lang="es" sz="2000">
                <a:highlight>
                  <a:srgbClr val="E0FF00"/>
                </a:highlight>
                <a:latin typeface="Helvetica Neue Light"/>
                <a:ea typeface="Helvetica Neue Light"/>
                <a:cs typeface="Helvetica Neue Light"/>
                <a:sym typeface="Helvetica Neue Light"/>
              </a:rPr>
              <a:t>     C</a:t>
            </a:r>
            <a:r>
              <a:rPr b="0" i="0" lang="es" sz="2000" u="none" cap="none" strike="noStrike">
                <a:solidFill>
                  <a:srgbClr val="000000"/>
                </a:solidFill>
                <a:highlight>
                  <a:srgbClr val="E0FF00"/>
                </a:highlight>
                <a:latin typeface="Helvetica Neue Light"/>
                <a:ea typeface="Helvetica Neue Light"/>
                <a:cs typeface="Helvetica Neue Light"/>
                <a:sym typeface="Helvetica Neue Light"/>
              </a:rPr>
              <a:t>ualquier característica que pueda ser diferente entre una etiqueta y la otra.</a:t>
            </a:r>
            <a:r>
              <a:rPr b="0" i="0" lang="es" sz="1900" u="none" cap="none" strike="noStrike">
                <a:solidFill>
                  <a:srgbClr val="000000"/>
                </a:solidFill>
                <a:latin typeface="Helvetica Neue Light"/>
                <a:ea typeface="Helvetica Neue Light"/>
                <a:cs typeface="Helvetica Neue Light"/>
                <a:sym typeface="Helvetica Neue Light"/>
              </a:rPr>
              <a:t>  </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El valor que tendrá va entre comillas</a:t>
            </a:r>
            <a:r>
              <a:rPr lang="es" sz="1800">
                <a:latin typeface="Helvetica Neue Light"/>
                <a:ea typeface="Helvetica Neue Light"/>
                <a:cs typeface="Helvetica Neue Light"/>
                <a:sym typeface="Helvetica Neue Light"/>
              </a:rPr>
              <a:t> y c</a:t>
            </a:r>
            <a:r>
              <a:rPr b="0" i="0" lang="es" sz="1800" u="none" cap="none" strike="noStrike">
                <a:solidFill>
                  <a:srgbClr val="000000"/>
                </a:solidFill>
                <a:latin typeface="Helvetica Neue Light"/>
                <a:ea typeface="Helvetica Neue Light"/>
                <a:cs typeface="Helvetica Neue Light"/>
                <a:sym typeface="Helvetica Neue Light"/>
              </a:rPr>
              <a:t>ada una puede tener más de un atributo, separados entre sí por espacios. Los mismos </a:t>
            </a:r>
            <a:r>
              <a:rPr b="1" i="0" lang="es" sz="1800" u="none" cap="none" strike="noStrike">
                <a:solidFill>
                  <a:srgbClr val="000000"/>
                </a:solidFill>
                <a:latin typeface="Helvetica Neue"/>
                <a:ea typeface="Helvetica Neue"/>
                <a:cs typeface="Helvetica Neue"/>
                <a:sym typeface="Helvetica Neue"/>
              </a:rPr>
              <a:t>sólo van en la de apertura</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18" name="Google Shape;618;p84"/>
          <p:cNvSpPr/>
          <p:nvPr/>
        </p:nvSpPr>
        <p:spPr>
          <a:xfrm>
            <a:off x="91050" y="167292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5"/>
          <p:cNvSpPr txBox="1"/>
          <p:nvPr>
            <p:ph type="title"/>
          </p:nvPr>
        </p:nvSpPr>
        <p:spPr>
          <a:xfrm>
            <a:off x="1529850" y="294050"/>
            <a:ext cx="6084300" cy="630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ANIDAR</a:t>
            </a:r>
            <a:r>
              <a:rPr i="1" lang="es" sz="3500">
                <a:latin typeface="Anton"/>
                <a:ea typeface="Anton"/>
                <a:cs typeface="Anton"/>
                <a:sym typeface="Anton"/>
              </a:rPr>
              <a:t> </a:t>
            </a:r>
            <a:r>
              <a:rPr i="1" lang="es" sz="3500">
                <a:solidFill>
                  <a:srgbClr val="000000"/>
                </a:solidFill>
                <a:latin typeface="Anton"/>
                <a:ea typeface="Anton"/>
                <a:cs typeface="Anton"/>
                <a:sym typeface="Anton"/>
              </a:rPr>
              <a:t>ETIQUETAS</a:t>
            </a:r>
            <a:endParaRPr i="1" sz="3500"/>
          </a:p>
        </p:txBody>
      </p:sp>
      <p:sp>
        <p:nvSpPr>
          <p:cNvPr id="624" name="Google Shape;624;p85"/>
          <p:cNvSpPr txBox="1"/>
          <p:nvPr>
            <p:ph idx="1" type="body"/>
          </p:nvPr>
        </p:nvSpPr>
        <p:spPr>
          <a:xfrm>
            <a:off x="355200" y="1245600"/>
            <a:ext cx="8433600" cy="1447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Es posible meter una etiqueta dentro de la otra, de hecho, esto es más común de lo que parece. Lo más importante es tener presente que:</a:t>
            </a:r>
            <a:endParaRPr>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s" sz="2000">
                <a:solidFill>
                  <a:schemeClr val="dk1"/>
                </a:solidFill>
                <a:highlight>
                  <a:srgbClr val="E0FF00"/>
                </a:highlight>
                <a:latin typeface="Helvetica Neue Light"/>
                <a:ea typeface="Helvetica Neue Light"/>
                <a:cs typeface="Helvetica Neue Light"/>
                <a:sym typeface="Helvetica Neue Light"/>
              </a:rPr>
              <a:t>   Siempre se cierran en orden inverso a la apertura.</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Clr>
                <a:schemeClr val="dk1"/>
              </a:buClr>
              <a:buSzPts val="1100"/>
              <a:buFont typeface="Arial"/>
              <a:buNone/>
            </a:pPr>
            <a:r>
              <a:t/>
            </a:r>
            <a:endParaRPr>
              <a:solidFill>
                <a:schemeClr val="dk1"/>
              </a:solidFill>
              <a:latin typeface="Didact Gothic"/>
              <a:ea typeface="Didact Gothic"/>
              <a:cs typeface="Didact Gothic"/>
              <a:sym typeface="Didact Gothic"/>
            </a:endParaRPr>
          </a:p>
        </p:txBody>
      </p:sp>
      <p:pic>
        <p:nvPicPr>
          <p:cNvPr id="625" name="Google Shape;625;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6" name="Google Shape;626;p85"/>
          <p:cNvPicPr preferRelativeResize="0"/>
          <p:nvPr/>
        </p:nvPicPr>
        <p:blipFill rotWithShape="1">
          <a:blip r:embed="rId4">
            <a:alphaModFix/>
          </a:blip>
          <a:srcRect b="0" l="0" r="0" t="0"/>
          <a:stretch/>
        </p:blipFill>
        <p:spPr>
          <a:xfrm>
            <a:off x="1374275" y="2633050"/>
            <a:ext cx="6250151" cy="1920725"/>
          </a:xfrm>
          <a:prstGeom prst="rect">
            <a:avLst/>
          </a:prstGeom>
          <a:noFill/>
          <a:ln>
            <a:noFill/>
          </a:ln>
        </p:spPr>
      </p:pic>
      <p:sp>
        <p:nvSpPr>
          <p:cNvPr id="627" name="Google Shape;627;p85"/>
          <p:cNvSpPr/>
          <p:nvPr/>
        </p:nvSpPr>
        <p:spPr>
          <a:xfrm>
            <a:off x="1374275" y="2032100"/>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6"/>
          <p:cNvSpPr txBox="1"/>
          <p:nvPr>
            <p:ph type="title"/>
          </p:nvPr>
        </p:nvSpPr>
        <p:spPr>
          <a:xfrm>
            <a:off x="1640700" y="409825"/>
            <a:ext cx="5862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SINTÁXIS DEL CÓDIGO</a:t>
            </a:r>
            <a:endParaRPr i="1" sz="3500"/>
          </a:p>
        </p:txBody>
      </p:sp>
      <p:sp>
        <p:nvSpPr>
          <p:cNvPr id="633" name="Google Shape;633;p86"/>
          <p:cNvSpPr txBox="1"/>
          <p:nvPr>
            <p:ph idx="1" type="body"/>
          </p:nvPr>
        </p:nvSpPr>
        <p:spPr>
          <a:xfrm>
            <a:off x="605400" y="1741450"/>
            <a:ext cx="7530000" cy="166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Es importante mantener el orden dentro del código e incorporar buenas prácticas:</a:t>
            </a:r>
            <a:endParaRPr>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100"/>
              </a:spcBef>
              <a:spcAft>
                <a:spcPts val="0"/>
              </a:spcAft>
              <a:buNone/>
            </a:pPr>
            <a:r>
              <a:rPr lang="es" sz="2000">
                <a:solidFill>
                  <a:schemeClr val="dk1"/>
                </a:solidFill>
                <a:highlight>
                  <a:srgbClr val="E0FF00"/>
                </a:highlight>
                <a:latin typeface="Helvetica Neue Light"/>
                <a:ea typeface="Helvetica Neue Light"/>
                <a:cs typeface="Helvetica Neue Light"/>
                <a:sym typeface="Helvetica Neue Light"/>
              </a:rPr>
              <a:t>Manejo de tabulaciones.</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2000">
                <a:solidFill>
                  <a:schemeClr val="dk1"/>
                </a:solidFill>
                <a:highlight>
                  <a:srgbClr val="E0FF00"/>
                </a:highlight>
                <a:latin typeface="Helvetica Neue Light"/>
                <a:ea typeface="Helvetica Neue Light"/>
                <a:cs typeface="Helvetica Neue Light"/>
                <a:sym typeface="Helvetica Neue Light"/>
              </a:rPr>
              <a:t>Bloques de código.</a:t>
            </a:r>
            <a:endParaRPr sz="2000">
              <a:solidFill>
                <a:schemeClr val="dk1"/>
              </a:solidFill>
              <a:highlight>
                <a:srgbClr val="E0FF00"/>
              </a:highlight>
              <a:latin typeface="Helvetica Neue Light"/>
              <a:ea typeface="Helvetica Neue Light"/>
              <a:cs typeface="Helvetica Neue Light"/>
              <a:sym typeface="Helvetica Neue Light"/>
            </a:endParaRPr>
          </a:p>
        </p:txBody>
      </p:sp>
      <p:pic>
        <p:nvPicPr>
          <p:cNvPr id="634" name="Google Shape;634;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5" name="Google Shape;635;p86"/>
          <p:cNvSpPr/>
          <p:nvPr/>
        </p:nvSpPr>
        <p:spPr>
          <a:xfrm>
            <a:off x="2375450" y="266427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1" name="Google Shape;641;p87"/>
          <p:cNvSpPr txBox="1"/>
          <p:nvPr>
            <p:ph type="title"/>
          </p:nvPr>
        </p:nvSpPr>
        <p:spPr>
          <a:xfrm>
            <a:off x="1298850" y="239675"/>
            <a:ext cx="6546300" cy="34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ETIQUETAS CERRADAS Y ABIERTAS</a:t>
            </a:r>
            <a:endParaRPr i="1" sz="3500">
              <a:solidFill>
                <a:srgbClr val="000000"/>
              </a:solidFill>
              <a:latin typeface="Anton"/>
              <a:ea typeface="Anton"/>
              <a:cs typeface="Anton"/>
              <a:sym typeface="Anton"/>
            </a:endParaRPr>
          </a:p>
        </p:txBody>
      </p:sp>
      <p:sp>
        <p:nvSpPr>
          <p:cNvPr id="642" name="Google Shape;642;p87"/>
          <p:cNvSpPr txBox="1"/>
          <p:nvPr/>
        </p:nvSpPr>
        <p:spPr>
          <a:xfrm>
            <a:off x="730650" y="1818600"/>
            <a:ext cx="7682700" cy="150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1" i="0" lang="es" sz="1800" u="none" cap="none" strike="noStrike">
                <a:solidFill>
                  <a:schemeClr val="dk1"/>
                </a:solidFill>
                <a:latin typeface="Helvetica Neue"/>
                <a:ea typeface="Helvetica Neue"/>
                <a:cs typeface="Helvetica Neue"/>
                <a:sym typeface="Helvetica Neue"/>
              </a:rPr>
              <a:t>Las etiqueta</a:t>
            </a:r>
            <a:r>
              <a:rPr b="1" lang="es" sz="1800">
                <a:solidFill>
                  <a:schemeClr val="dk1"/>
                </a:solidFill>
                <a:latin typeface="Helvetica Neue"/>
                <a:ea typeface="Helvetica Neue"/>
                <a:cs typeface="Helvetica Neue"/>
                <a:sym typeface="Helvetica Neue"/>
              </a:rPr>
              <a:t>s</a:t>
            </a:r>
            <a:r>
              <a:rPr b="1" i="0" lang="es" sz="1800" u="none" cap="none" strike="noStrike">
                <a:solidFill>
                  <a:schemeClr val="dk1"/>
                </a:solidFill>
                <a:latin typeface="Helvetica Neue"/>
                <a:ea typeface="Helvetica Neue"/>
                <a:cs typeface="Helvetica Neue"/>
                <a:sym typeface="Helvetica Neue"/>
              </a:rPr>
              <a:t> </a:t>
            </a:r>
            <a:r>
              <a:rPr b="1" i="0" lang="es" sz="1800" u="none" cap="none" strike="noStrike">
                <a:solidFill>
                  <a:schemeClr val="dk1"/>
                </a:solidFill>
                <a:highlight>
                  <a:srgbClr val="E0FF00"/>
                </a:highlight>
                <a:latin typeface="Helvetica Neue"/>
                <a:ea typeface="Helvetica Neue"/>
                <a:cs typeface="Helvetica Neue"/>
                <a:sym typeface="Helvetica Neue"/>
              </a:rPr>
              <a:t>cerradas</a:t>
            </a:r>
            <a:r>
              <a:rPr b="1" i="0" lang="es" sz="1800" u="none" cap="none" strike="noStrike">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encierran un contenido, por lo general texto</a:t>
            </a: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L</a:t>
            </a:r>
            <a:r>
              <a:rPr b="1" i="0" lang="es" sz="1800" u="none" cap="none" strike="noStrike">
                <a:solidFill>
                  <a:schemeClr val="dk1"/>
                </a:solidFill>
                <a:latin typeface="Helvetica Neue"/>
                <a:ea typeface="Helvetica Neue"/>
                <a:cs typeface="Helvetica Neue"/>
                <a:sym typeface="Helvetica Neue"/>
              </a:rPr>
              <a:t>as etiquetas </a:t>
            </a:r>
            <a:r>
              <a:rPr b="1" i="0" lang="es" sz="1800" u="none" cap="none" strike="noStrike">
                <a:solidFill>
                  <a:schemeClr val="dk1"/>
                </a:solidFill>
                <a:highlight>
                  <a:srgbClr val="E0FF00"/>
                </a:highlight>
                <a:latin typeface="Helvetica Neue"/>
                <a:ea typeface="Helvetica Neue"/>
                <a:cs typeface="Helvetica Neue"/>
                <a:sym typeface="Helvetica Neue"/>
              </a:rPr>
              <a:t>abiertas</a:t>
            </a:r>
            <a:r>
              <a:rPr b="0" i="0" lang="es" sz="1800" u="none" cap="none" strike="noStrike">
                <a:solidFill>
                  <a:schemeClr val="dk1"/>
                </a:solidFill>
                <a:latin typeface="Helvetica Neue Light"/>
                <a:ea typeface="Helvetica Neue Light"/>
                <a:cs typeface="Helvetica Neue Light"/>
                <a:sym typeface="Helvetica Neue Light"/>
              </a:rPr>
              <a:t> sirven, entre otras cosas, para incluir elementos como imágenes, líneas, entre otros.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8" name="Google Shape;648;p88"/>
          <p:cNvSpPr txBox="1"/>
          <p:nvPr>
            <p:ph type="title"/>
          </p:nvPr>
        </p:nvSpPr>
        <p:spPr>
          <a:xfrm>
            <a:off x="1298850" y="239675"/>
            <a:ext cx="6546300" cy="34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ETIQUETAS CERRADAS Y ABIERTAS</a:t>
            </a:r>
            <a:endParaRPr i="1" sz="3500">
              <a:solidFill>
                <a:srgbClr val="000000"/>
              </a:solidFill>
              <a:latin typeface="Anton"/>
              <a:ea typeface="Anton"/>
              <a:cs typeface="Anton"/>
              <a:sym typeface="Anton"/>
            </a:endParaRPr>
          </a:p>
        </p:txBody>
      </p:sp>
      <p:sp>
        <p:nvSpPr>
          <p:cNvPr id="649" name="Google Shape;649;p88"/>
          <p:cNvSpPr txBox="1"/>
          <p:nvPr/>
        </p:nvSpPr>
        <p:spPr>
          <a:xfrm>
            <a:off x="676025" y="1190725"/>
            <a:ext cx="7682700" cy="150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110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En el ejemplo tenemos una </a:t>
            </a:r>
            <a:r>
              <a:rPr b="1" i="0" lang="es" sz="1800" u="none" cap="none" strike="noStrike">
                <a:solidFill>
                  <a:schemeClr val="dk1"/>
                </a:solidFill>
                <a:latin typeface="Helvetica Neue"/>
                <a:ea typeface="Helvetica Neue"/>
                <a:cs typeface="Helvetica Neue"/>
                <a:sym typeface="Helvetica Neue"/>
              </a:rPr>
              <a:t>etiqueta cerrada</a:t>
            </a:r>
            <a:r>
              <a:rPr b="0" i="0" lang="es" sz="1800" u="none" cap="none" strike="noStrike">
                <a:solidFill>
                  <a:schemeClr val="dk1"/>
                </a:solidFill>
                <a:latin typeface="Helvetica Neue Light"/>
                <a:ea typeface="Helvetica Neue Light"/>
                <a:cs typeface="Helvetica Neue Light"/>
                <a:sym typeface="Helvetica Neue Light"/>
              </a:rPr>
              <a:t> llamada Párrafo </a:t>
            </a:r>
            <a:r>
              <a:rPr lang="es" sz="2000">
                <a:solidFill>
                  <a:srgbClr val="CCCCCC"/>
                </a:solidFill>
                <a:latin typeface="Helvetica Neue Light"/>
                <a:ea typeface="Helvetica Neue Light"/>
                <a:cs typeface="Helvetica Neue Light"/>
                <a:sym typeface="Helvetica Neue Light"/>
              </a:rPr>
              <a:t>&lt;</a:t>
            </a:r>
            <a:r>
              <a:rPr lang="es" sz="2000">
                <a:solidFill>
                  <a:srgbClr val="E06666"/>
                </a:solidFill>
                <a:latin typeface="Helvetica Neue Light"/>
                <a:ea typeface="Helvetica Neue Light"/>
                <a:cs typeface="Helvetica Neue Light"/>
                <a:sym typeface="Helvetica Neue Light"/>
              </a:rPr>
              <a:t>p</a:t>
            </a:r>
            <a:r>
              <a:rPr lang="es" sz="2000">
                <a:solidFill>
                  <a:srgbClr val="CCCCCC"/>
                </a:solidFill>
                <a:latin typeface="Helvetica Neue Light"/>
                <a:ea typeface="Helvetica Neue Light"/>
                <a:cs typeface="Helvetica Neue Light"/>
                <a:sym typeface="Helvetica Neue Light"/>
              </a:rPr>
              <a:t>&gt;&lt;/</a:t>
            </a:r>
            <a:r>
              <a:rPr lang="es" sz="2000">
                <a:solidFill>
                  <a:srgbClr val="E06666"/>
                </a:solidFill>
                <a:latin typeface="Helvetica Neue Light"/>
                <a:ea typeface="Helvetica Neue Light"/>
                <a:cs typeface="Helvetica Neue Light"/>
                <a:sym typeface="Helvetica Neue Light"/>
              </a:rPr>
              <a:t>p</a:t>
            </a:r>
            <a:r>
              <a:rPr lang="es" sz="2000">
                <a:solidFill>
                  <a:srgbClr val="CCCCCC"/>
                </a:solidFill>
                <a:latin typeface="Helvetica Neue Light"/>
                <a:ea typeface="Helvetica Neue Light"/>
                <a:cs typeface="Helvetica Neue Light"/>
                <a:sym typeface="Helvetica Neue Light"/>
              </a:rPr>
              <a:t>&gt;</a:t>
            </a:r>
            <a:r>
              <a:rPr b="0" i="0" lang="es" sz="1800" u="none" cap="none" strike="noStrike">
                <a:solidFill>
                  <a:schemeClr val="dk1"/>
                </a:solidFill>
                <a:latin typeface="Helvetica Neue Light"/>
                <a:ea typeface="Helvetica Neue Light"/>
                <a:cs typeface="Helvetica Neue Light"/>
                <a:sym typeface="Helvetica Neue Light"/>
              </a:rPr>
              <a:t>, que engloba un texto y una </a:t>
            </a:r>
            <a:r>
              <a:rPr b="1" i="0" lang="es" sz="1800" u="none" cap="none" strike="noStrike">
                <a:solidFill>
                  <a:schemeClr val="dk1"/>
                </a:solidFill>
                <a:latin typeface="Helvetica Neue"/>
                <a:ea typeface="Helvetica Neue"/>
                <a:cs typeface="Helvetica Neue"/>
                <a:sym typeface="Helvetica Neue"/>
              </a:rPr>
              <a:t>etiqueta abierta</a:t>
            </a:r>
            <a:r>
              <a:rPr b="0" i="0" lang="es" sz="1800" u="none" cap="none" strike="noStrike">
                <a:solidFill>
                  <a:schemeClr val="dk1"/>
                </a:solidFill>
                <a:latin typeface="Helvetica Neue Light"/>
                <a:ea typeface="Helvetica Neue Light"/>
                <a:cs typeface="Helvetica Neue Light"/>
                <a:sym typeface="Helvetica Neue Light"/>
              </a:rPr>
              <a:t> </a:t>
            </a:r>
            <a:r>
              <a:rPr lang="es" sz="2000">
                <a:solidFill>
                  <a:srgbClr val="CCCCCC"/>
                </a:solidFill>
                <a:latin typeface="Helvetica Neue Light"/>
                <a:ea typeface="Helvetica Neue Light"/>
                <a:cs typeface="Helvetica Neue Light"/>
                <a:sym typeface="Helvetica Neue Light"/>
              </a:rPr>
              <a:t>&lt;</a:t>
            </a:r>
            <a:r>
              <a:rPr lang="es" sz="2000">
                <a:solidFill>
                  <a:srgbClr val="E06666"/>
                </a:solidFill>
                <a:latin typeface="Helvetica Neue Light"/>
                <a:ea typeface="Helvetica Neue Light"/>
                <a:cs typeface="Helvetica Neue Light"/>
                <a:sym typeface="Helvetica Neue Light"/>
              </a:rPr>
              <a:t>hr</a:t>
            </a:r>
            <a:r>
              <a:rPr lang="es" sz="2000">
                <a:solidFill>
                  <a:srgbClr val="CCCCCC"/>
                </a:solidFill>
                <a:latin typeface="Helvetica Neue Light"/>
                <a:ea typeface="Helvetica Neue Light"/>
                <a:cs typeface="Helvetica Neue Light"/>
                <a:sym typeface="Helvetica Neue Light"/>
              </a:rPr>
              <a:t>/&gt; </a:t>
            </a:r>
            <a:r>
              <a:rPr b="0" i="0" lang="es" sz="1800" u="none" cap="none" strike="noStrike">
                <a:solidFill>
                  <a:schemeClr val="dk1"/>
                </a:solidFill>
                <a:latin typeface="Helvetica Neue Light"/>
                <a:ea typeface="Helvetica Neue Light"/>
                <a:cs typeface="Helvetica Neue Light"/>
                <a:sym typeface="Helvetica Neue Light"/>
              </a:rPr>
              <a:t>para incluir una línea horizontal. El signo “/” se utiliza para las etiquetas de cierre. En estas últimas se pone a continuación del signo “&lt;”, mientras que en las abiertas delante del signo “&gt;”.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p:txBody>
      </p:sp>
      <p:graphicFrame>
        <p:nvGraphicFramePr>
          <p:cNvPr id="650" name="Google Shape;650;p88"/>
          <p:cNvGraphicFramePr/>
          <p:nvPr/>
        </p:nvGraphicFramePr>
        <p:xfrm>
          <a:off x="367238" y="3518900"/>
          <a:ext cx="3000000" cy="3000000"/>
        </p:xfrm>
        <a:graphic>
          <a:graphicData uri="http://schemas.openxmlformats.org/drawingml/2006/table">
            <a:tbl>
              <a:tblPr>
                <a:noFill/>
                <a:tableStyleId>{336BB218-1C89-4C8D-AB13-9B5A233BCFE7}</a:tableStyleId>
              </a:tblPr>
              <a:tblGrid>
                <a:gridCol w="8409500"/>
              </a:tblGrid>
              <a:tr h="1140725">
                <a:tc>
                  <a:txBody>
                    <a:bodyPr/>
                    <a:lstStyle/>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CCCCCC"/>
                          </a:solidFill>
                          <a:latin typeface="Helvetica Neue Light"/>
                          <a:ea typeface="Helvetica Neue Light"/>
                          <a:cs typeface="Helvetica Neue Light"/>
                          <a:sym typeface="Helvetica Neue Light"/>
                        </a:rPr>
                        <a:t>&lt;</a:t>
                      </a:r>
                      <a:r>
                        <a:rPr lang="es" sz="2000" u="none" cap="none" strike="noStrike">
                          <a:solidFill>
                            <a:srgbClr val="E06666"/>
                          </a:solidFill>
                          <a:latin typeface="Helvetica Neue Light"/>
                          <a:ea typeface="Helvetica Neue Light"/>
                          <a:cs typeface="Helvetica Neue Light"/>
                          <a:sym typeface="Helvetica Neue Light"/>
                        </a:rPr>
                        <a:t>p</a:t>
                      </a:r>
                      <a:r>
                        <a:rPr lang="es" sz="2000" u="none" cap="none" strike="noStrike">
                          <a:solidFill>
                            <a:srgbClr val="CCCCCC"/>
                          </a:solidFill>
                          <a:latin typeface="Helvetica Neue Light"/>
                          <a:ea typeface="Helvetica Neue Light"/>
                          <a:cs typeface="Helvetica Neue Light"/>
                          <a:sym typeface="Helvetica Neue Light"/>
                        </a:rPr>
                        <a:t>&gt;Este es un párrafo con texto en su interior - Etiqueta Cerrada &lt;/</a:t>
                      </a:r>
                      <a:r>
                        <a:rPr lang="es" sz="2000" u="none" cap="none" strike="noStrike">
                          <a:solidFill>
                            <a:srgbClr val="E06666"/>
                          </a:solidFill>
                          <a:latin typeface="Helvetica Neue Light"/>
                          <a:ea typeface="Helvetica Neue Light"/>
                          <a:cs typeface="Helvetica Neue Light"/>
                          <a:sym typeface="Helvetica Neue Light"/>
                        </a:rPr>
                        <a:t>p</a:t>
                      </a:r>
                      <a:r>
                        <a:rPr lang="es" sz="2000" u="none" cap="none" strike="noStrike">
                          <a:solidFill>
                            <a:srgbClr val="CCCCCC"/>
                          </a:solidFill>
                          <a:latin typeface="Helvetica Neue Light"/>
                          <a:ea typeface="Helvetica Neue Light"/>
                          <a:cs typeface="Helvetica Neue Light"/>
                          <a:sym typeface="Helvetica Neue Light"/>
                        </a:rPr>
                        <a:t>&gt;</a:t>
                      </a:r>
                      <a:endParaRPr sz="2000" u="none" cap="none" strike="noStrike">
                        <a:solidFill>
                          <a:srgbClr val="CCCCCC"/>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2000" u="none" cap="none" strike="noStrike">
                        <a:solidFill>
                          <a:srgbClr val="CCCCCC"/>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CCCCCC"/>
                          </a:solidFill>
                          <a:latin typeface="Helvetica Neue Light"/>
                          <a:ea typeface="Helvetica Neue Light"/>
                          <a:cs typeface="Helvetica Neue Light"/>
                          <a:sym typeface="Helvetica Neue Light"/>
                        </a:rPr>
                        <a:t>&lt;</a:t>
                      </a:r>
                      <a:r>
                        <a:rPr lang="es" sz="2000" u="none" cap="none" strike="noStrike">
                          <a:solidFill>
                            <a:srgbClr val="E06666"/>
                          </a:solidFill>
                          <a:latin typeface="Helvetica Neue Light"/>
                          <a:ea typeface="Helvetica Neue Light"/>
                          <a:cs typeface="Helvetica Neue Light"/>
                          <a:sym typeface="Helvetica Neue Light"/>
                        </a:rPr>
                        <a:t>hr</a:t>
                      </a:r>
                      <a:r>
                        <a:rPr lang="es" sz="2000" u="none" cap="none" strike="noStrike">
                          <a:solidFill>
                            <a:srgbClr val="CCCCCC"/>
                          </a:solidFill>
                          <a:latin typeface="Helvetica Neue Light"/>
                          <a:ea typeface="Helvetica Neue Light"/>
                          <a:cs typeface="Helvetica Neue Light"/>
                          <a:sym typeface="Helvetica Neue Light"/>
                        </a:rPr>
                        <a:t>/&gt; &lt;!-- Esto es una línea horizontal - Etiqueta abierta --&gt;</a:t>
                      </a:r>
                      <a:endParaRPr sz="2000" u="none" cap="none" strike="noStrike">
                        <a:solidFill>
                          <a:srgbClr val="666666"/>
                        </a:solidFill>
                        <a:latin typeface="Helvetica Neue Light"/>
                        <a:ea typeface="Helvetica Neue Light"/>
                        <a:cs typeface="Helvetica Neue Light"/>
                        <a:sym typeface="Helvetica Neue Light"/>
                      </a:endParaRPr>
                    </a:p>
                  </a:txBody>
                  <a:tcPr marT="63500" marB="63500" marR="63500" marL="63500">
                    <a:solidFill>
                      <a:srgbClr val="0C343D"/>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54" name="Shape 654"/>
        <p:cNvGrpSpPr/>
        <p:nvPr/>
      </p:nvGrpSpPr>
      <p:grpSpPr>
        <a:xfrm>
          <a:off x="0" y="0"/>
          <a:ext cx="0" cy="0"/>
          <a:chOff x="0" y="0"/>
          <a:chExt cx="0" cy="0"/>
        </a:xfrm>
      </p:grpSpPr>
      <p:sp>
        <p:nvSpPr>
          <p:cNvPr id="655" name="Google Shape;655;p89"/>
          <p:cNvSpPr txBox="1"/>
          <p:nvPr/>
        </p:nvSpPr>
        <p:spPr>
          <a:xfrm>
            <a:off x="852150" y="2636863"/>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656" name="Google Shape;656;p89"/>
          <p:cNvSpPr txBox="1"/>
          <p:nvPr/>
        </p:nvSpPr>
        <p:spPr>
          <a:xfrm>
            <a:off x="2000950" y="2437663"/>
            <a:ext cx="5304300" cy="207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500"/>
              <a:buFont typeface="Arial"/>
              <a:buNone/>
            </a:pPr>
            <a:r>
              <a:rPr b="0" i="1" lang="es" sz="3500" u="none" cap="none" strike="noStrike">
                <a:solidFill>
                  <a:schemeClr val="dk1"/>
                </a:solidFill>
                <a:latin typeface="Anton"/>
                <a:ea typeface="Anton"/>
                <a:cs typeface="Anton"/>
                <a:sym typeface="Anton"/>
              </a:rPr>
              <a:t>ETIQUETAS ABIERTAS EN HTML5</a:t>
            </a:r>
            <a:endParaRPr b="0" i="1" sz="3500" u="none" cap="none" strike="noStrike">
              <a:solidFill>
                <a:schemeClr val="dk1"/>
              </a:solidFill>
              <a:latin typeface="Anton"/>
              <a:ea typeface="Anton"/>
              <a:cs typeface="Anton"/>
              <a:sym typeface="Anton"/>
            </a:endParaRPr>
          </a:p>
          <a:p>
            <a:pPr indent="0" lvl="0" marL="0" marR="0" rtl="0" algn="ctr">
              <a:lnSpc>
                <a:spcPct val="150000"/>
              </a:lnSpc>
              <a:spcBef>
                <a:spcPts val="1100"/>
              </a:spcBef>
              <a:spcAft>
                <a:spcPts val="0"/>
              </a:spcAft>
              <a:buClr>
                <a:schemeClr val="dk1"/>
              </a:buClr>
              <a:buSzPts val="1800"/>
              <a:buFont typeface="Arial"/>
              <a:buNone/>
            </a:pPr>
            <a:r>
              <a:rPr b="0" i="1" lang="es" sz="1800" u="none" cap="none" strike="noStrike">
                <a:solidFill>
                  <a:schemeClr val="dk1"/>
                </a:solidFill>
                <a:latin typeface="Helvetica Neue Light"/>
                <a:ea typeface="Helvetica Neue Light"/>
                <a:cs typeface="Helvetica Neue Light"/>
                <a:sym typeface="Helvetica Neue Light"/>
              </a:rPr>
              <a:t>Ya no es una obligación poner el signo </a:t>
            </a:r>
            <a:r>
              <a:rPr b="1" i="1" lang="es" sz="1800" u="none" cap="none" strike="noStrike">
                <a:solidFill>
                  <a:schemeClr val="dk1"/>
                </a:solidFill>
                <a:latin typeface="Helvetica Neue"/>
                <a:ea typeface="Helvetica Neue"/>
                <a:cs typeface="Helvetica Neue"/>
                <a:sym typeface="Helvetica Neue"/>
              </a:rPr>
              <a:t>“ / ”</a:t>
            </a:r>
            <a:r>
              <a:rPr b="0" i="1" lang="es" sz="1800" u="none" cap="none" strike="noStrike">
                <a:solidFill>
                  <a:schemeClr val="dk1"/>
                </a:solidFill>
                <a:latin typeface="Helvetica Neue Light"/>
                <a:ea typeface="Helvetica Neue Light"/>
                <a:cs typeface="Helvetica Neue Light"/>
                <a:sym typeface="Helvetica Neue Light"/>
              </a:rPr>
              <a:t>.  Por ejemplo, </a:t>
            </a:r>
            <a:r>
              <a:rPr b="1" i="1" lang="es" sz="1800" u="none" cap="none" strike="noStrike">
                <a:solidFill>
                  <a:schemeClr val="dk1"/>
                </a:solidFill>
                <a:latin typeface="Helvetica Neue"/>
                <a:ea typeface="Helvetica Neue"/>
                <a:cs typeface="Helvetica Neue"/>
                <a:sym typeface="Helvetica Neue"/>
              </a:rPr>
              <a:t>&lt;img src=””&gt;</a:t>
            </a:r>
            <a:r>
              <a:rPr b="0" i="1" lang="es" sz="1800" u="none" cap="none" strike="noStrike">
                <a:solidFill>
                  <a:schemeClr val="dk1"/>
                </a:solidFill>
                <a:latin typeface="Helvetica Neue Light"/>
                <a:ea typeface="Helvetica Neue Light"/>
                <a:cs typeface="Helvetica Neue Light"/>
                <a:sym typeface="Helvetica Neue Light"/>
              </a:rPr>
              <a:t> funcionará correctamente, y lo mismo sucederá con </a:t>
            </a:r>
            <a:r>
              <a:rPr b="1" i="1" lang="es" sz="1800" u="none" cap="none" strike="noStrike">
                <a:solidFill>
                  <a:schemeClr val="dk1"/>
                </a:solidFill>
                <a:latin typeface="Helvetica Neue"/>
                <a:ea typeface="Helvetica Neue"/>
                <a:cs typeface="Helvetica Neue"/>
                <a:sym typeface="Helvetica Neue"/>
              </a:rPr>
              <a:t>&lt;br&gt;</a:t>
            </a:r>
            <a:r>
              <a:rPr b="0" i="1"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&lt;hr&gt;</a:t>
            </a:r>
            <a:r>
              <a:rPr b="0" i="1" lang="es" sz="1800" u="none" cap="none" strike="noStrike">
                <a:solidFill>
                  <a:schemeClr val="dk1"/>
                </a:solidFill>
                <a:latin typeface="Helvetica Neue Light"/>
                <a:ea typeface="Helvetica Neue Light"/>
                <a:cs typeface="Helvetica Neue Light"/>
                <a:sym typeface="Helvetica Neue Light"/>
              </a:rPr>
              <a:t>, los meta tag.</a:t>
            </a:r>
            <a:endParaRPr b="0" i="1" sz="2600" u="none" cap="none" strike="noStrike">
              <a:solidFill>
                <a:schemeClr val="dk1"/>
              </a:solidFill>
              <a:latin typeface="Anton"/>
              <a:ea typeface="Anton"/>
              <a:cs typeface="Anton"/>
              <a:sym typeface="Anton"/>
            </a:endParaRPr>
          </a:p>
          <a:p>
            <a:pPr indent="0" lvl="0" marL="0" marR="0" rtl="0" algn="ctr">
              <a:lnSpc>
                <a:spcPct val="100000"/>
              </a:lnSpc>
              <a:spcBef>
                <a:spcPts val="110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pic>
        <p:nvPicPr>
          <p:cNvPr id="657" name="Google Shape;657;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8" name="Google Shape;658;p89"/>
          <p:cNvPicPr preferRelativeResize="0"/>
          <p:nvPr/>
        </p:nvPicPr>
        <p:blipFill rotWithShape="1">
          <a:blip r:embed="rId4">
            <a:alphaModFix/>
          </a:blip>
          <a:srcRect b="0" l="0" r="0" t="0"/>
          <a:stretch/>
        </p:blipFill>
        <p:spPr>
          <a:xfrm>
            <a:off x="4059838" y="632837"/>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5"/>
          <p:cNvSpPr txBox="1"/>
          <p:nvPr/>
        </p:nvSpPr>
        <p:spPr>
          <a:xfrm>
            <a:off x="2146650" y="1444700"/>
            <a:ext cx="6118800" cy="24858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Mantén a tu alcance </a:t>
            </a:r>
            <a:r>
              <a:rPr b="1" i="0" lang="es" sz="1300" u="none" cap="none" strike="noStrike">
                <a:solidFill>
                  <a:schemeClr val="dk1"/>
                </a:solidFill>
                <a:latin typeface="Helvetica Neue"/>
                <a:ea typeface="Helvetica Neue"/>
                <a:cs typeface="Helvetica Neue"/>
                <a:sym typeface="Helvetica Neue"/>
              </a:rPr>
              <a:t>agua-mate-café</a:t>
            </a:r>
            <a:r>
              <a:rPr b="0" i="0" lang="es" sz="1300" u="none" cap="none" strike="noStrike">
                <a:solidFill>
                  <a:schemeClr val="dk1"/>
                </a:solidFill>
                <a:latin typeface="Helvetica Neue Light"/>
                <a:ea typeface="Helvetica Neue Light"/>
                <a:cs typeface="Helvetica Neue Light"/>
                <a:sym typeface="Helvetica Neue Light"/>
              </a:rPr>
              <a:t>.</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Conéctate desde algún equipo (laptop, tablet) que te permita </a:t>
            </a:r>
            <a:r>
              <a:rPr b="1" i="0" lang="es" sz="1300" u="none" cap="none" strike="noStrike">
                <a:solidFill>
                  <a:schemeClr val="dk1"/>
                </a:solidFill>
                <a:latin typeface="Helvetica Neue"/>
                <a:ea typeface="Helvetica Neue"/>
                <a:cs typeface="Helvetica Neue"/>
                <a:sym typeface="Helvetica Neue"/>
              </a:rPr>
              <a:t>realizar las actividades</a:t>
            </a:r>
            <a:r>
              <a:rPr b="0" i="0" lang="es" sz="1300" u="none" cap="none" strike="noStrike">
                <a:solidFill>
                  <a:schemeClr val="dk1"/>
                </a:solidFill>
                <a:latin typeface="Helvetica Neue Light"/>
                <a:ea typeface="Helvetica Neue Light"/>
                <a:cs typeface="Helvetica Neue Light"/>
                <a:sym typeface="Helvetica Neue Light"/>
              </a:rPr>
              <a:t> sin complicaciones.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Si lo necesitas ubica lápiz y papel para que no se escapen las ideas, sin embargo recuerda que en el</a:t>
            </a:r>
            <a:r>
              <a:rPr b="1" i="0" lang="es" sz="1300" u="none" cap="none" strike="noStrike">
                <a:solidFill>
                  <a:schemeClr val="dk1"/>
                </a:solidFill>
                <a:latin typeface="Helvetica Neue"/>
                <a:ea typeface="Helvetica Neue"/>
                <a:cs typeface="Helvetica Neue"/>
                <a:sym typeface="Helvetica Neue"/>
              </a:rPr>
              <a:t> Drive </a:t>
            </a:r>
            <a:r>
              <a:rPr b="0" i="0" lang="es" sz="1300" u="none" cap="none" strike="noStrike">
                <a:solidFill>
                  <a:schemeClr val="dk1"/>
                </a:solidFill>
                <a:latin typeface="Helvetica Neue Light"/>
                <a:ea typeface="Helvetica Neue Light"/>
                <a:cs typeface="Helvetica Neue Light"/>
                <a:sym typeface="Helvetica Neue Light"/>
              </a:rPr>
              <a:t>tienes </a:t>
            </a:r>
            <a:r>
              <a:rPr b="1" i="0" lang="es" sz="1300" u="none" cap="none" strike="noStrike">
                <a:solidFill>
                  <a:schemeClr val="dk1"/>
                </a:solidFill>
                <a:latin typeface="Helvetica Neue"/>
                <a:ea typeface="Helvetica Neue"/>
                <a:cs typeface="Helvetica Neue"/>
                <a:sym typeface="Helvetica Neue"/>
              </a:rPr>
              <a:t>archivos</a:t>
            </a:r>
            <a:r>
              <a:rPr b="0" i="0" lang="es" sz="1300" u="none" cap="none" strike="noStrike">
                <a:solidFill>
                  <a:schemeClr val="dk1"/>
                </a:solidFill>
                <a:latin typeface="Helvetica Neue Light"/>
                <a:ea typeface="Helvetica Neue Light"/>
                <a:cs typeface="Helvetica Neue Light"/>
                <a:sym typeface="Helvetica Neue Light"/>
              </a:rPr>
              <a:t> que te ayudarán a repasar, incluidas las </a:t>
            </a:r>
            <a:r>
              <a:rPr b="1" i="0" lang="es" sz="1300" u="none" cap="none" strike="noStrike">
                <a:solidFill>
                  <a:schemeClr val="dk1"/>
                </a:solidFill>
                <a:latin typeface="Helvetica Neue"/>
                <a:ea typeface="Helvetica Neue"/>
                <a:cs typeface="Helvetica Neue"/>
                <a:sym typeface="Helvetica Neue"/>
              </a:rPr>
              <a:t>presentaciones</a:t>
            </a:r>
            <a:r>
              <a:rPr b="0" i="0" lang="es" sz="1300" u="none" cap="none" strike="noStrike">
                <a:solidFill>
                  <a:schemeClr val="dk1"/>
                </a:solidFill>
                <a:latin typeface="Helvetica Neue Light"/>
                <a:ea typeface="Helvetica Neue Light"/>
                <a:cs typeface="Helvetica Neue Light"/>
                <a:sym typeface="Helvetica Neue Light"/>
              </a:rPr>
              <a:t>.</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Todas las clases quedarán grabadas y serán compartidas tanto en la </a:t>
            </a:r>
            <a:r>
              <a:rPr b="1" i="0" lang="es" sz="1300" u="none" cap="none" strike="noStrike">
                <a:solidFill>
                  <a:schemeClr val="dk1"/>
                </a:solidFill>
                <a:latin typeface="Helvetica Neue"/>
                <a:ea typeface="Helvetica Neue"/>
                <a:cs typeface="Helvetica Neue"/>
                <a:sym typeface="Helvetica Neue"/>
              </a:rPr>
              <a:t>plataforma de Coderhouse</a:t>
            </a:r>
            <a:r>
              <a:rPr b="0" i="0" lang="es" sz="1300" u="none" cap="none" strike="noStrike">
                <a:solidFill>
                  <a:schemeClr val="dk1"/>
                </a:solidFill>
                <a:latin typeface="Helvetica Neue Light"/>
                <a:ea typeface="Helvetica Neue Light"/>
                <a:cs typeface="Helvetica Neue Light"/>
                <a:sym typeface="Helvetica Neue Light"/>
              </a:rPr>
              <a:t> como por </a:t>
            </a:r>
            <a:r>
              <a:rPr b="1" i="0" lang="es" sz="1300" u="none" cap="none" strike="noStrike">
                <a:solidFill>
                  <a:schemeClr val="dk1"/>
                </a:solidFill>
                <a:latin typeface="Helvetica Neue"/>
                <a:ea typeface="Helvetica Neue"/>
                <a:cs typeface="Helvetica Neue"/>
                <a:sym typeface="Helvetica Neue"/>
              </a:rPr>
              <a:t>Google Drive</a:t>
            </a:r>
            <a:r>
              <a:rPr b="0" i="0" lang="es" sz="1300" u="none" cap="none" strike="noStrike">
                <a:solidFill>
                  <a:schemeClr val="dk1"/>
                </a:solidFill>
                <a:latin typeface="Helvetica Neue Light"/>
                <a:ea typeface="Helvetica Neue Light"/>
                <a:cs typeface="Helvetica Neue Light"/>
                <a:sym typeface="Helvetica Neue Light"/>
              </a:rPr>
              <a:t>.</a:t>
            </a:r>
            <a:endParaRPr b="0" i="0" sz="1300" u="none" cap="none" strike="noStrike">
              <a:solidFill>
                <a:schemeClr val="dk1"/>
              </a:solidFill>
              <a:latin typeface="Calibri"/>
              <a:ea typeface="Calibri"/>
              <a:cs typeface="Calibri"/>
              <a:sym typeface="Calibri"/>
            </a:endParaRPr>
          </a:p>
        </p:txBody>
      </p:sp>
      <p:pic>
        <p:nvPicPr>
          <p:cNvPr id="195" name="Google Shape;195;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6" name="Google Shape;196;p45"/>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000" u="none" cap="none" strike="noStrike">
                <a:solidFill>
                  <a:srgbClr val="000000"/>
                </a:solidFill>
                <a:latin typeface="Anton"/>
                <a:ea typeface="Anton"/>
                <a:cs typeface="Anton"/>
                <a:sym typeface="Anton"/>
              </a:rPr>
              <a:t>ACUERDOS Y COMPROMISOS</a:t>
            </a:r>
            <a:endParaRPr b="0" i="1" sz="4000" u="none" cap="none" strike="noStrike">
              <a:solidFill>
                <a:srgbClr val="000000"/>
              </a:solidFill>
              <a:latin typeface="Anton"/>
              <a:ea typeface="Anton"/>
              <a:cs typeface="Anton"/>
              <a:sym typeface="Anton"/>
            </a:endParaRPr>
          </a:p>
        </p:txBody>
      </p:sp>
      <p:sp>
        <p:nvSpPr>
          <p:cNvPr id="197" name="Google Shape;197;p45"/>
          <p:cNvSpPr/>
          <p:nvPr/>
        </p:nvSpPr>
        <p:spPr>
          <a:xfrm>
            <a:off x="-75200" y="1505150"/>
            <a:ext cx="2022000" cy="330600"/>
          </a:xfrm>
          <a:prstGeom prst="roundRect">
            <a:avLst>
              <a:gd fmla="val 16667" name="adj"/>
            </a:avLst>
          </a:prstGeom>
          <a:solidFill>
            <a:srgbClr val="3CEFAB"/>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1" lang="es" sz="1500" u="none" cap="none" strike="noStrike">
                <a:solidFill>
                  <a:schemeClr val="dk1"/>
                </a:solidFill>
                <a:latin typeface="Helvetica Neue"/>
                <a:ea typeface="Helvetica Neue"/>
                <a:cs typeface="Helvetica Neue"/>
                <a:sym typeface="Helvetica Neue"/>
              </a:rPr>
              <a:t>Herramientas</a:t>
            </a:r>
            <a:r>
              <a:rPr b="1" i="1" lang="es" sz="1500" u="none" cap="none" strike="noStrike">
                <a:solidFill>
                  <a:srgbClr val="000000"/>
                </a:solidFill>
                <a:latin typeface="Arial"/>
                <a:ea typeface="Arial"/>
                <a:cs typeface="Arial"/>
                <a:sym typeface="Arial"/>
              </a:rPr>
              <a:t>:</a:t>
            </a:r>
            <a:endParaRPr b="1" i="1" sz="1500" u="none" cap="none" strike="noStrike">
              <a:solidFill>
                <a:srgbClr val="000000"/>
              </a:solidFill>
              <a:latin typeface="Arial"/>
              <a:ea typeface="Arial"/>
              <a:cs typeface="Arial"/>
              <a:sym typeface="Arial"/>
            </a:endParaRPr>
          </a:p>
        </p:txBody>
      </p:sp>
      <p:sp>
        <p:nvSpPr>
          <p:cNvPr id="198" name="Google Shape;198;p45"/>
          <p:cNvSpPr/>
          <p:nvPr/>
        </p:nvSpPr>
        <p:spPr>
          <a:xfrm>
            <a:off x="1756940" y="1475602"/>
            <a:ext cx="389700" cy="389700"/>
          </a:xfrm>
          <a:prstGeom prst="ellipse">
            <a:avLst/>
          </a:prstGeom>
          <a:solidFill>
            <a:schemeClr val="lt1"/>
          </a:solidFill>
          <a:ln cap="flat" cmpd="sng" w="9525">
            <a:solidFill>
              <a:srgbClr val="3CEFAB"/>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 name="Google Shape;199;p45"/>
          <p:cNvPicPr preferRelativeResize="0"/>
          <p:nvPr/>
        </p:nvPicPr>
        <p:blipFill rotWithShape="1">
          <a:blip r:embed="rId4">
            <a:alphaModFix/>
          </a:blip>
          <a:srcRect b="0" l="0" r="0" t="0"/>
          <a:stretch/>
        </p:blipFill>
        <p:spPr>
          <a:xfrm>
            <a:off x="1786450" y="1505124"/>
            <a:ext cx="360200" cy="360200"/>
          </a:xfrm>
          <a:prstGeom prst="rect">
            <a:avLst/>
          </a:prstGeom>
          <a:noFill/>
          <a:ln>
            <a:noFill/>
          </a:ln>
        </p:spPr>
      </p:pic>
      <p:cxnSp>
        <p:nvCxnSpPr>
          <p:cNvPr id="200" name="Google Shape;200;p45"/>
          <p:cNvCxnSpPr>
            <a:stCxn id="197" idx="2"/>
          </p:cNvCxnSpPr>
          <p:nvPr/>
        </p:nvCxnSpPr>
        <p:spPr>
          <a:xfrm flipH="1" rot="-5400000">
            <a:off x="3712450" y="-940900"/>
            <a:ext cx="2292900" cy="7846200"/>
          </a:xfrm>
          <a:prstGeom prst="bentConnector2">
            <a:avLst/>
          </a:prstGeom>
          <a:noFill/>
          <a:ln cap="flat" cmpd="sng" w="19050">
            <a:solidFill>
              <a:srgbClr val="3CEFAB"/>
            </a:solidFill>
            <a:prstDash val="solid"/>
            <a:round/>
            <a:headEnd len="sm" w="sm" type="none"/>
            <a:tailEnd len="sm" w="sm" type="none"/>
          </a:ln>
        </p:spPr>
      </p:cxnSp>
      <p:cxnSp>
        <p:nvCxnSpPr>
          <p:cNvPr id="201" name="Google Shape;201;p45"/>
          <p:cNvCxnSpPr>
            <a:endCxn id="202" idx="1"/>
          </p:cNvCxnSpPr>
          <p:nvPr/>
        </p:nvCxnSpPr>
        <p:spPr>
          <a:xfrm rot="-5400000">
            <a:off x="7867950" y="2860275"/>
            <a:ext cx="2194800" cy="357300"/>
          </a:xfrm>
          <a:prstGeom prst="bentConnector2">
            <a:avLst/>
          </a:prstGeom>
          <a:noFill/>
          <a:ln cap="flat" cmpd="sng" w="19050">
            <a:solidFill>
              <a:srgbClr val="3CEFAB"/>
            </a:solidFill>
            <a:prstDash val="solid"/>
            <a:round/>
            <a:headEnd len="sm" w="sm" type="none"/>
            <a:tailEnd len="sm" w="sm" type="none"/>
          </a:ln>
        </p:spPr>
      </p:cxnSp>
      <p:sp>
        <p:nvSpPr>
          <p:cNvPr id="202" name="Google Shape;202;p45"/>
          <p:cNvSpPr/>
          <p:nvPr/>
        </p:nvSpPr>
        <p:spPr>
          <a:xfrm>
            <a:off x="9144000" y="1668075"/>
            <a:ext cx="557400" cy="54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0"/>
          <p:cNvSpPr txBox="1"/>
          <p:nvPr>
            <p:ph type="title"/>
          </p:nvPr>
        </p:nvSpPr>
        <p:spPr>
          <a:xfrm>
            <a:off x="311700" y="4525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ESTRUCTURA BÁSICA</a:t>
            </a:r>
            <a:endParaRPr i="1" sz="3500">
              <a:latin typeface="Anton"/>
              <a:ea typeface="Anton"/>
              <a:cs typeface="Anton"/>
              <a:sym typeface="Anton"/>
            </a:endParaRPr>
          </a:p>
        </p:txBody>
      </p:sp>
      <p:sp>
        <p:nvSpPr>
          <p:cNvPr id="664" name="Google Shape;664;p90"/>
          <p:cNvSpPr txBox="1"/>
          <p:nvPr>
            <p:ph idx="1" type="body"/>
          </p:nvPr>
        </p:nvSpPr>
        <p:spPr>
          <a:xfrm>
            <a:off x="1374875" y="1266950"/>
            <a:ext cx="8520600" cy="3028500"/>
          </a:xfrm>
          <a:prstGeom prst="rect">
            <a:avLst/>
          </a:prstGeom>
          <a:noFill/>
          <a:ln>
            <a:noFill/>
          </a:ln>
        </p:spPr>
        <p:txBody>
          <a:bodyPr anchorCtr="0" anchor="t" bIns="91425" lIns="91425" spcFirstLastPara="1" rIns="91425" wrap="square" tIns="91425">
            <a:noAutofit/>
          </a:bodyPr>
          <a:lstStyle/>
          <a:p>
            <a:pPr indent="457200" lvl="0" marL="0" rtl="0" algn="l">
              <a:lnSpc>
                <a:spcPct val="150000"/>
              </a:lnSpc>
              <a:spcBef>
                <a:spcPts val="1100"/>
              </a:spcBef>
              <a:spcAft>
                <a:spcPts val="0"/>
              </a:spcAft>
              <a:buSzPts val="1800"/>
              <a:buNone/>
            </a:pPr>
            <a:r>
              <a:rPr lang="es">
                <a:solidFill>
                  <a:schemeClr val="dk1"/>
                </a:solidFill>
                <a:latin typeface="Helvetica Neue Light"/>
                <a:ea typeface="Helvetica Neue Light"/>
                <a:cs typeface="Helvetica Neue Light"/>
                <a:sym typeface="Helvetica Neue Light"/>
              </a:rPr>
              <a:t>es la parte privada del documento, que se utiliza como un espacio de comunicación entre el sitio web y el navegador. Esta etiqueta envuelve otras  importantes como</a:t>
            </a:r>
            <a:r>
              <a:rPr lang="es">
                <a:solidFill>
                  <a:schemeClr val="dk1"/>
                </a:solidFill>
                <a:latin typeface="Helvetica Neue"/>
                <a:ea typeface="Helvetica Neue"/>
                <a:cs typeface="Helvetica Neue"/>
                <a:sym typeface="Helvetica Neue"/>
              </a:rPr>
              <a:t> </a:t>
            </a:r>
            <a:r>
              <a:rPr b="1" lang="es">
                <a:solidFill>
                  <a:schemeClr val="dk1"/>
                </a:solidFill>
                <a:latin typeface="Helvetica Neue"/>
                <a:ea typeface="Helvetica Neue"/>
                <a:cs typeface="Helvetica Neue"/>
                <a:sym typeface="Helvetica Neue"/>
              </a:rPr>
              <a:t>&lt;title&gt;</a:t>
            </a:r>
            <a:r>
              <a:rPr lang="es">
                <a:solidFill>
                  <a:schemeClr val="dk1"/>
                </a:solidFill>
                <a:latin typeface="Helvetica Neue Light"/>
                <a:ea typeface="Helvetica Neue Light"/>
                <a:cs typeface="Helvetica Neue Light"/>
                <a:sym typeface="Helvetica Neue Light"/>
              </a:rPr>
              <a:t>, las etiquetas</a:t>
            </a:r>
            <a:r>
              <a:rPr lang="es">
                <a:solidFill>
                  <a:schemeClr val="dk1"/>
                </a:solidFill>
                <a:latin typeface="Helvetica Neue"/>
                <a:ea typeface="Helvetica Neue"/>
                <a:cs typeface="Helvetica Neue"/>
                <a:sym typeface="Helvetica Neue"/>
              </a:rPr>
              <a:t> </a:t>
            </a:r>
            <a:r>
              <a:rPr b="1" lang="es">
                <a:solidFill>
                  <a:schemeClr val="dk1"/>
                </a:solidFill>
                <a:latin typeface="Helvetica Neue"/>
                <a:ea typeface="Helvetica Neue"/>
                <a:cs typeface="Helvetica Neue"/>
                <a:sym typeface="Helvetica Neue"/>
              </a:rPr>
              <a:t>&lt;meta&gt; </a:t>
            </a:r>
            <a:r>
              <a:rPr lang="es">
                <a:solidFill>
                  <a:schemeClr val="dk1"/>
                </a:solidFill>
                <a:latin typeface="Helvetica Neue Light"/>
                <a:ea typeface="Helvetica Neue Light"/>
                <a:cs typeface="Helvetica Neue Light"/>
                <a:sym typeface="Helvetica Neue Light"/>
              </a:rPr>
              <a:t>y aquellas relacionadas con la importación de documentos CSS y JS.</a:t>
            </a:r>
            <a:endParaRPr>
              <a:solidFill>
                <a:schemeClr val="dk1"/>
              </a:solidFill>
              <a:latin typeface="Helvetica Neue Light"/>
              <a:ea typeface="Helvetica Neue Light"/>
              <a:cs typeface="Helvetica Neue Light"/>
              <a:sym typeface="Helvetica Neue Light"/>
            </a:endParaRPr>
          </a:p>
          <a:p>
            <a:pPr indent="457200" lvl="0" marL="0" rtl="0" algn="l">
              <a:lnSpc>
                <a:spcPct val="150000"/>
              </a:lnSpc>
              <a:spcBef>
                <a:spcPts val="1100"/>
              </a:spcBef>
              <a:spcAft>
                <a:spcPts val="0"/>
              </a:spcAft>
              <a:buSzPts val="1800"/>
              <a:buNone/>
            </a:pPr>
            <a:r>
              <a:rPr lang="es">
                <a:solidFill>
                  <a:schemeClr val="dk1"/>
                </a:solidFill>
                <a:latin typeface="Helvetica Neue Light"/>
                <a:ea typeface="Helvetica Neue Light"/>
                <a:cs typeface="Helvetica Neue Light"/>
                <a:sym typeface="Helvetica Neue Light"/>
              </a:rPr>
              <a:t>encierra el contenido propiamente dicho del sitio. </a:t>
            </a:r>
            <a:endParaRPr>
              <a:solidFill>
                <a:schemeClr val="dk1"/>
              </a:solidFill>
              <a:latin typeface="Helvetica Neue"/>
              <a:ea typeface="Helvetica Neue"/>
              <a:cs typeface="Helvetica Neue"/>
              <a:sym typeface="Helvetica Neue"/>
            </a:endParaRPr>
          </a:p>
          <a:p>
            <a:pPr indent="0" lvl="0" marL="0" rtl="0" algn="l">
              <a:lnSpc>
                <a:spcPct val="115000"/>
              </a:lnSpc>
              <a:spcBef>
                <a:spcPts val="1100"/>
              </a:spcBef>
              <a:spcAft>
                <a:spcPts val="0"/>
              </a:spcAft>
              <a:buClr>
                <a:schemeClr val="dk1"/>
              </a:buClr>
              <a:buSzPts val="1100"/>
              <a:buFont typeface="Arial"/>
              <a:buNone/>
            </a:pPr>
            <a:r>
              <a:t/>
            </a:r>
            <a:endParaRPr sz="1600">
              <a:solidFill>
                <a:schemeClr val="dk1"/>
              </a:solidFill>
              <a:highlight>
                <a:srgbClr val="E0FF00"/>
              </a:highlight>
              <a:latin typeface="Helvetica Neue"/>
              <a:ea typeface="Helvetica Neue"/>
              <a:cs typeface="Helvetica Neue"/>
              <a:sym typeface="Helvetica Neue"/>
            </a:endParaRPr>
          </a:p>
          <a:p>
            <a:pPr indent="0" lvl="0" marL="0" rtl="0" algn="ctr">
              <a:lnSpc>
                <a:spcPct val="115000"/>
              </a:lnSpc>
              <a:spcBef>
                <a:spcPts val="1100"/>
              </a:spcBef>
              <a:spcAft>
                <a:spcPts val="0"/>
              </a:spcAft>
              <a:buClr>
                <a:schemeClr val="dk1"/>
              </a:buClr>
              <a:buSzPts val="1100"/>
              <a:buFont typeface="Arial"/>
              <a:buNone/>
            </a:pPr>
            <a:r>
              <a:rPr lang="es" sz="1600">
                <a:solidFill>
                  <a:schemeClr val="dk1"/>
                </a:solidFill>
                <a:highlight>
                  <a:srgbClr val="E0FF00"/>
                </a:highlight>
                <a:latin typeface="Helvetica Neue"/>
                <a:ea typeface="Helvetica Neue"/>
                <a:cs typeface="Helvetica Neue"/>
                <a:sym typeface="Helvetica Neue"/>
              </a:rPr>
              <a:t>Ambos deben estar dentro de un elemento principal: la etiqueta &lt;html&gt;</a:t>
            </a:r>
            <a:r>
              <a:rPr i="1" lang="es" sz="1600">
                <a:solidFill>
                  <a:schemeClr val="dk1"/>
                </a:solidFill>
                <a:highlight>
                  <a:srgbClr val="E0FF00"/>
                </a:highlight>
                <a:latin typeface="Helvetica Neue"/>
                <a:ea typeface="Helvetica Neue"/>
                <a:cs typeface="Helvetica Neue"/>
                <a:sym typeface="Helvetica Neue"/>
              </a:rPr>
              <a:t>.</a:t>
            </a:r>
            <a:endParaRPr sz="1600">
              <a:highlight>
                <a:srgbClr val="E0FF00"/>
              </a:highlight>
              <a:latin typeface="Helvetica Neue"/>
              <a:ea typeface="Helvetica Neue"/>
              <a:cs typeface="Helvetica Neue"/>
              <a:sym typeface="Helvetica Neue"/>
            </a:endParaRPr>
          </a:p>
        </p:txBody>
      </p:sp>
      <p:pic>
        <p:nvPicPr>
          <p:cNvPr id="665" name="Google Shape;665;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6" name="Google Shape;666;p90"/>
          <p:cNvSpPr/>
          <p:nvPr/>
        </p:nvSpPr>
        <p:spPr>
          <a:xfrm>
            <a:off x="631175" y="1558850"/>
            <a:ext cx="115800" cy="1158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90"/>
          <p:cNvSpPr/>
          <p:nvPr/>
        </p:nvSpPr>
        <p:spPr>
          <a:xfrm>
            <a:off x="0" y="1393250"/>
            <a:ext cx="1752900" cy="281400"/>
          </a:xfrm>
          <a:prstGeom prst="roundRect">
            <a:avLst>
              <a:gd fmla="val 17816" name="adj"/>
            </a:avLst>
          </a:prstGeom>
          <a:solidFill>
            <a:srgbClr val="E0FF00"/>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&lt;head&gt;</a:t>
            </a:r>
            <a:endParaRPr/>
          </a:p>
        </p:txBody>
      </p:sp>
      <p:sp>
        <p:nvSpPr>
          <p:cNvPr id="668" name="Google Shape;668;p90"/>
          <p:cNvSpPr/>
          <p:nvPr/>
        </p:nvSpPr>
        <p:spPr>
          <a:xfrm>
            <a:off x="0" y="3140425"/>
            <a:ext cx="1752900" cy="281400"/>
          </a:xfrm>
          <a:prstGeom prst="roundRect">
            <a:avLst>
              <a:gd fmla="val 17816" name="adj"/>
            </a:avLst>
          </a:prstGeom>
          <a:solidFill>
            <a:srgbClr val="E0FF00"/>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&lt;body&gt;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1"/>
          <p:cNvSpPr txBox="1"/>
          <p:nvPr>
            <p:ph idx="1" type="body"/>
          </p:nvPr>
        </p:nvSpPr>
        <p:spPr>
          <a:xfrm>
            <a:off x="311700" y="876550"/>
            <a:ext cx="8520600" cy="3603900"/>
          </a:xfrm>
          <a:prstGeom prst="rect">
            <a:avLst/>
          </a:prstGeom>
          <a:noFill/>
          <a:ln>
            <a:noFill/>
          </a:ln>
        </p:spPr>
        <p:txBody>
          <a:bodyPr anchorCtr="0" anchor="t" bIns="91425" lIns="91425" spcFirstLastPara="1" rIns="91425" wrap="square" tIns="91425">
            <a:noAutofit/>
          </a:bodyPr>
          <a:lstStyle/>
          <a:p>
            <a:pPr indent="457200" lvl="0" marL="914400" rtl="0" algn="just">
              <a:lnSpc>
                <a:spcPct val="150000"/>
              </a:lnSpc>
              <a:spcBef>
                <a:spcPts val="0"/>
              </a:spcBef>
              <a:spcAft>
                <a:spcPts val="0"/>
              </a:spcAft>
              <a:buNone/>
            </a:pPr>
            <a:r>
              <a:rPr lang="es">
                <a:solidFill>
                  <a:schemeClr val="dk1"/>
                </a:solidFill>
                <a:latin typeface="Helvetica Neue Light"/>
                <a:ea typeface="Helvetica Neue Light"/>
                <a:cs typeface="Helvetica Neue Light"/>
                <a:sym typeface="Helvetica Neue Light"/>
              </a:rPr>
              <a:t> etiqueta inicial, que define que el documento está bajo el estándar de HTML. Abre y cierra, por lo tanto es fundamental no olvidar la etiqueta </a:t>
            </a:r>
            <a:r>
              <a:rPr b="1" lang="es">
                <a:solidFill>
                  <a:schemeClr val="dk1"/>
                </a:solidFill>
                <a:latin typeface="Helvetica Neue"/>
                <a:ea typeface="Helvetica Neue"/>
                <a:cs typeface="Helvetica Neue"/>
                <a:sym typeface="Helvetica Neue"/>
              </a:rPr>
              <a:t>&lt;/html&gt;</a:t>
            </a:r>
            <a:r>
              <a:rPr lang="es">
                <a:solidFill>
                  <a:schemeClr val="dk1"/>
                </a:solidFill>
                <a:latin typeface="Helvetica Neue Light"/>
                <a:ea typeface="Helvetica Neue Light"/>
                <a:cs typeface="Helvetica Neue Light"/>
                <a:sym typeface="Helvetica Neue Light"/>
              </a:rPr>
              <a:t> al finalizar el documento, pues sino no cargará correctamente el contenido de mi sitio.</a:t>
            </a:r>
            <a:endParaRPr>
              <a:solidFill>
                <a:schemeClr val="dk1"/>
              </a:solidFill>
              <a:latin typeface="Helvetica Neue Light"/>
              <a:ea typeface="Helvetica Neue Light"/>
              <a:cs typeface="Helvetica Neue Light"/>
              <a:sym typeface="Helvetica Neue Light"/>
            </a:endParaRPr>
          </a:p>
          <a:p>
            <a:pPr indent="457200" lvl="0" marL="914400" rtl="0" algn="just">
              <a:lnSpc>
                <a:spcPct val="150000"/>
              </a:lnSpc>
              <a:spcBef>
                <a:spcPts val="0"/>
              </a:spcBef>
              <a:spcAft>
                <a:spcPts val="0"/>
              </a:spcAft>
              <a:buNone/>
            </a:pPr>
            <a:r>
              <a:rPr lang="es">
                <a:solidFill>
                  <a:schemeClr val="dk1"/>
                </a:solidFill>
                <a:latin typeface="Didact Gothic"/>
                <a:ea typeface="Didact Gothic"/>
                <a:cs typeface="Didact Gothic"/>
                <a:sym typeface="Didact Gothic"/>
              </a:rPr>
              <a:t> l</a:t>
            </a:r>
            <a:r>
              <a:rPr lang="es">
                <a:solidFill>
                  <a:schemeClr val="dk1"/>
                </a:solidFill>
                <a:latin typeface="Helvetica Neue Light"/>
                <a:ea typeface="Helvetica Neue Light"/>
                <a:cs typeface="Helvetica Neue Light"/>
                <a:sym typeface="Helvetica Neue Light"/>
              </a:rPr>
              <a:t>a etiqueta title define el título de la página, el cual será visualizado en la solapa del navegador.</a:t>
            </a:r>
            <a:endParaRPr>
              <a:solidFill>
                <a:schemeClr val="dk1"/>
              </a:solidFill>
              <a:latin typeface="Helvetica Neue Light"/>
              <a:ea typeface="Helvetica Neue Light"/>
              <a:cs typeface="Helvetica Neue Light"/>
              <a:sym typeface="Helvetica Neue Light"/>
            </a:endParaRPr>
          </a:p>
          <a:p>
            <a:pPr indent="457200" lvl="0" marL="914400" rtl="0" algn="just">
              <a:lnSpc>
                <a:spcPct val="150000"/>
              </a:lnSpc>
              <a:spcBef>
                <a:spcPts val="0"/>
              </a:spcBef>
              <a:spcAft>
                <a:spcPts val="0"/>
              </a:spcAft>
              <a:buNone/>
            </a:pPr>
            <a:r>
              <a:rPr lang="es">
                <a:solidFill>
                  <a:schemeClr val="dk1"/>
                </a:solidFill>
                <a:latin typeface="Helvetica Neue Light"/>
                <a:ea typeface="Helvetica Neue Light"/>
                <a:cs typeface="Helvetica Neue Light"/>
                <a:sym typeface="Helvetica Neue Light"/>
              </a:rPr>
              <a:t> se utiliza para añadir información sobre la página (ya sean palabras clave, el autor, la descripción del sitio, etcétera), la cual pueden valerse los buscadores. También puede definir el idioma y la codificación en la cual está escrita la página.</a:t>
            </a:r>
            <a:endParaRPr>
              <a:latin typeface="Helvetica Neue Light"/>
              <a:ea typeface="Helvetica Neue Light"/>
              <a:cs typeface="Helvetica Neue Light"/>
              <a:sym typeface="Helvetica Neue Light"/>
            </a:endParaRPr>
          </a:p>
        </p:txBody>
      </p:sp>
      <p:pic>
        <p:nvPicPr>
          <p:cNvPr id="674" name="Google Shape;674;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5" name="Google Shape;675;p91"/>
          <p:cNvSpPr txBox="1"/>
          <p:nvPr>
            <p:ph type="title"/>
          </p:nvPr>
        </p:nvSpPr>
        <p:spPr>
          <a:xfrm>
            <a:off x="311700" y="147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ESTRUCTURA BÁSICA</a:t>
            </a:r>
            <a:endParaRPr i="1" sz="3500"/>
          </a:p>
        </p:txBody>
      </p:sp>
      <p:sp>
        <p:nvSpPr>
          <p:cNvPr id="676" name="Google Shape;676;p91"/>
          <p:cNvSpPr/>
          <p:nvPr/>
        </p:nvSpPr>
        <p:spPr>
          <a:xfrm>
            <a:off x="0" y="982225"/>
            <a:ext cx="1752900" cy="281400"/>
          </a:xfrm>
          <a:prstGeom prst="roundRect">
            <a:avLst>
              <a:gd fmla="val 17816" name="adj"/>
            </a:avLst>
          </a:prstGeom>
          <a:solidFill>
            <a:srgbClr val="E0FF00"/>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&lt;html&gt;</a:t>
            </a:r>
            <a:endParaRPr/>
          </a:p>
        </p:txBody>
      </p:sp>
      <p:sp>
        <p:nvSpPr>
          <p:cNvPr id="677" name="Google Shape;677;p91"/>
          <p:cNvSpPr/>
          <p:nvPr/>
        </p:nvSpPr>
        <p:spPr>
          <a:xfrm>
            <a:off x="0" y="2614475"/>
            <a:ext cx="1752900" cy="281400"/>
          </a:xfrm>
          <a:prstGeom prst="roundRect">
            <a:avLst>
              <a:gd fmla="val 17816" name="adj"/>
            </a:avLst>
          </a:prstGeom>
          <a:solidFill>
            <a:srgbClr val="E0FF00"/>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&lt;title&gt;</a:t>
            </a:r>
            <a:endParaRPr/>
          </a:p>
        </p:txBody>
      </p:sp>
      <p:sp>
        <p:nvSpPr>
          <p:cNvPr id="678" name="Google Shape;678;p91"/>
          <p:cNvSpPr/>
          <p:nvPr/>
        </p:nvSpPr>
        <p:spPr>
          <a:xfrm>
            <a:off x="0" y="3470875"/>
            <a:ext cx="1752900" cy="281400"/>
          </a:xfrm>
          <a:prstGeom prst="roundRect">
            <a:avLst>
              <a:gd fmla="val 17816" name="adj"/>
            </a:avLst>
          </a:prstGeom>
          <a:solidFill>
            <a:srgbClr val="E0FF00"/>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&lt;meta&gt;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82" name="Shape 682"/>
        <p:cNvGrpSpPr/>
        <p:nvPr/>
      </p:nvGrpSpPr>
      <p:grpSpPr>
        <a:xfrm>
          <a:off x="0" y="0"/>
          <a:ext cx="0" cy="0"/>
          <a:chOff x="0" y="0"/>
          <a:chExt cx="0" cy="0"/>
        </a:xfrm>
      </p:grpSpPr>
      <p:sp>
        <p:nvSpPr>
          <p:cNvPr id="683" name="Google Shape;683;p92"/>
          <p:cNvSpPr txBox="1"/>
          <p:nvPr/>
        </p:nvSpPr>
        <p:spPr>
          <a:xfrm>
            <a:off x="1287450" y="1057352"/>
            <a:ext cx="6569100" cy="292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 sz="2000" u="none" cap="none" strike="noStrike">
                <a:solidFill>
                  <a:schemeClr val="dk1"/>
                </a:solidFill>
                <a:latin typeface="Helvetica Neue Light"/>
                <a:ea typeface="Helvetica Neue Light"/>
                <a:cs typeface="Helvetica Neue Light"/>
                <a:sym typeface="Helvetica Neue Light"/>
              </a:rPr>
              <a:t>Cuando escribes tu documento </a:t>
            </a:r>
            <a:r>
              <a:rPr b="1" i="0" lang="es" sz="2000" u="none" cap="none" strike="noStrike">
                <a:solidFill>
                  <a:schemeClr val="dk1"/>
                </a:solidFill>
                <a:latin typeface="Helvetica Neue"/>
                <a:ea typeface="Helvetica Neue"/>
                <a:cs typeface="Helvetica Neue"/>
                <a:sym typeface="Helvetica Neue"/>
              </a:rPr>
              <a:t>HTML</a:t>
            </a:r>
            <a:r>
              <a:rPr b="0" i="0" lang="es" sz="2000" u="none" cap="none" strike="noStrike">
                <a:solidFill>
                  <a:schemeClr val="dk1"/>
                </a:solidFill>
                <a:latin typeface="Helvetica Neue Light"/>
                <a:ea typeface="Helvetica Neue Light"/>
                <a:cs typeface="Helvetica Neue Light"/>
                <a:sym typeface="Helvetica Neue Light"/>
              </a:rPr>
              <a:t>, lo primero que debes hacer es escribir el </a:t>
            </a:r>
            <a:r>
              <a:rPr b="1" i="0" lang="es" sz="2000" u="none" cap="none" strike="noStrike">
                <a:solidFill>
                  <a:schemeClr val="dk1"/>
                </a:solidFill>
                <a:latin typeface="Helvetica Neue"/>
                <a:ea typeface="Helvetica Neue"/>
                <a:cs typeface="Helvetica Neue"/>
                <a:sym typeface="Helvetica Neue"/>
              </a:rPr>
              <a:t>DOCTYPE</a:t>
            </a:r>
            <a:r>
              <a:rPr b="0" i="0" lang="es" sz="2000" u="none" cap="none" strike="noStrike">
                <a:solidFill>
                  <a:schemeClr val="dk1"/>
                </a:solidFill>
                <a:latin typeface="Helvetica Neue Light"/>
                <a:ea typeface="Helvetica Neue Light"/>
                <a:cs typeface="Helvetica Neue Light"/>
                <a:sym typeface="Helvetica Neue Light"/>
              </a:rPr>
              <a:t>, el cual declara el tipo de documento. Es decir, sirve para indicar que tu documento está escrito siguiendo la estructura determinada por un </a:t>
            </a:r>
            <a:r>
              <a:rPr b="1" i="0" lang="es" sz="2000" u="none" cap="none" strike="noStrike">
                <a:solidFill>
                  <a:schemeClr val="dk1"/>
                </a:solidFill>
                <a:latin typeface="Helvetica Neue"/>
                <a:ea typeface="Helvetica Neue"/>
                <a:cs typeface="Helvetica Neue"/>
                <a:sym typeface="Helvetica Neue"/>
              </a:rPr>
              <a:t>DTD</a:t>
            </a:r>
            <a:r>
              <a:rPr b="0" i="0" lang="es" sz="2000" u="none" cap="none" strike="noStrike">
                <a:solidFill>
                  <a:schemeClr val="dk1"/>
                </a:solidFill>
                <a:latin typeface="Helvetica Neue Light"/>
                <a:ea typeface="Helvetica Neue Light"/>
                <a:cs typeface="Helvetica Neue Light"/>
                <a:sym typeface="Helvetica Neue Light"/>
              </a:rPr>
              <a:t> concreto. Un </a:t>
            </a:r>
            <a:r>
              <a:rPr b="1" i="0" lang="es" sz="2000" u="none" cap="none" strike="noStrike">
                <a:solidFill>
                  <a:schemeClr val="dk1"/>
                </a:solidFill>
                <a:latin typeface="Helvetica Neue"/>
                <a:ea typeface="Helvetica Neue"/>
                <a:cs typeface="Helvetica Neue"/>
                <a:sym typeface="Helvetica Neue"/>
              </a:rPr>
              <a:t>DTD</a:t>
            </a:r>
            <a:r>
              <a:rPr b="0" i="0" lang="es" sz="2000" u="none" cap="none" strike="noStrike">
                <a:solidFill>
                  <a:schemeClr val="dk1"/>
                </a:solidFill>
                <a:latin typeface="Helvetica Neue Light"/>
                <a:ea typeface="Helvetica Neue Light"/>
                <a:cs typeface="Helvetica Neue Light"/>
                <a:sym typeface="Helvetica Neue Light"/>
              </a:rPr>
              <a:t> es la definición del tipo de documento.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2200" u="none" cap="none" strike="noStrike">
              <a:solidFill>
                <a:schemeClr val="dk1"/>
              </a:solidFill>
              <a:latin typeface="Didact Gothic"/>
              <a:ea typeface="Didact Gothic"/>
              <a:cs typeface="Didact Gothic"/>
              <a:sym typeface="Didact Gothic"/>
            </a:endParaRPr>
          </a:p>
          <a:p>
            <a:pPr indent="0" lvl="0" marL="0" marR="0" rtl="0" algn="ctr">
              <a:lnSpc>
                <a:spcPct val="150000"/>
              </a:lnSpc>
              <a:spcBef>
                <a:spcPts val="1100"/>
              </a:spcBef>
              <a:spcAft>
                <a:spcPts val="1100"/>
              </a:spcAft>
              <a:buClr>
                <a:schemeClr val="dk1"/>
              </a:buClr>
              <a:buSzPts val="1100"/>
              <a:buFont typeface="Arial"/>
              <a:buNone/>
            </a:pPr>
            <a:r>
              <a:t/>
            </a:r>
            <a:endParaRPr b="0" i="0" sz="2200" u="none" cap="none" strike="noStrike">
              <a:solidFill>
                <a:schemeClr val="dk1"/>
              </a:solidFill>
              <a:latin typeface="Didact Gothic"/>
              <a:ea typeface="Didact Gothic"/>
              <a:cs typeface="Didact Gothic"/>
              <a:sym typeface="Didact Gothic"/>
            </a:endParaRPr>
          </a:p>
        </p:txBody>
      </p:sp>
      <p:pic>
        <p:nvPicPr>
          <p:cNvPr id="684" name="Google Shape;684;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5" name="Google Shape;685;p92"/>
          <p:cNvSpPr txBox="1"/>
          <p:nvPr/>
        </p:nvSpPr>
        <p:spPr>
          <a:xfrm>
            <a:off x="1287450" y="371550"/>
            <a:ext cx="6276000" cy="723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DOCTYPE</a:t>
            </a:r>
            <a:endParaRPr b="0" i="1" sz="4000" u="none" cap="none" strike="noStrike">
              <a:solidFill>
                <a:schemeClr val="dk1"/>
              </a:solidFill>
              <a:latin typeface="Anton"/>
              <a:ea typeface="Anton"/>
              <a:cs typeface="Anton"/>
              <a:sym typeface="Anton"/>
            </a:endParaRPr>
          </a:p>
          <a:p>
            <a:pPr indent="0" lvl="0" marL="0" marR="0" rtl="0" algn="ctr">
              <a:lnSpc>
                <a:spcPct val="150000"/>
              </a:lnSpc>
              <a:spcBef>
                <a:spcPts val="1100"/>
              </a:spcBef>
              <a:spcAft>
                <a:spcPts val="0"/>
              </a:spcAft>
              <a:buClr>
                <a:srgbClr val="000000"/>
              </a:buClr>
              <a:buSzPts val="3000"/>
              <a:buFont typeface="Arial"/>
              <a:buNone/>
            </a:pPr>
            <a:r>
              <a:t/>
            </a:r>
            <a:endParaRPr b="1" i="0" sz="3000" u="none" cap="none" strike="noStrike">
              <a:solidFill>
                <a:schemeClr val="dk1"/>
              </a:solidFill>
              <a:latin typeface="Anton"/>
              <a:ea typeface="Anton"/>
              <a:cs typeface="Anton"/>
              <a:sym typeface="Anton"/>
            </a:endParaRPr>
          </a:p>
        </p:txBody>
      </p:sp>
      <p:graphicFrame>
        <p:nvGraphicFramePr>
          <p:cNvPr id="686" name="Google Shape;686;p92"/>
          <p:cNvGraphicFramePr/>
          <p:nvPr/>
        </p:nvGraphicFramePr>
        <p:xfrm>
          <a:off x="2504125" y="4059450"/>
          <a:ext cx="3000000" cy="3000000"/>
        </p:xfrm>
        <a:graphic>
          <a:graphicData uri="http://schemas.openxmlformats.org/drawingml/2006/table">
            <a:tbl>
              <a:tblPr>
                <a:noFill/>
                <a:tableStyleId>{336BB218-1C89-4C8D-AB13-9B5A233BCFE7}</a:tableStyleId>
              </a:tblPr>
              <a:tblGrid>
                <a:gridCol w="4175875"/>
              </a:tblGrid>
              <a:tr h="330200">
                <a:tc>
                  <a:txBody>
                    <a:bodyPr/>
                    <a:lstStyle/>
                    <a:p>
                      <a:pPr indent="0" lvl="0" marL="0" marR="0" rtl="0" algn="ctr">
                        <a:lnSpc>
                          <a:spcPct val="100000"/>
                        </a:lnSpc>
                        <a:spcBef>
                          <a:spcPts val="0"/>
                        </a:spcBef>
                        <a:spcAft>
                          <a:spcPts val="0"/>
                        </a:spcAft>
                        <a:buClr>
                          <a:srgbClr val="000000"/>
                        </a:buClr>
                        <a:buSzPts val="1800"/>
                        <a:buFont typeface="Arial"/>
                        <a:buNone/>
                      </a:pPr>
                      <a:r>
                        <a:rPr lang="es" sz="2400" u="none" cap="none" strike="noStrike">
                          <a:solidFill>
                            <a:srgbClr val="CCCCCC"/>
                          </a:solidFill>
                          <a:latin typeface="Didact Gothic"/>
                          <a:ea typeface="Didact Gothic"/>
                          <a:cs typeface="Didact Gothic"/>
                          <a:sym typeface="Didact Gothic"/>
                        </a:rPr>
                        <a:t>&lt;!DOCTYPE html&gt;</a:t>
                      </a:r>
                      <a:endParaRPr sz="2400" u="none" cap="none" strike="noStrike">
                        <a:solidFill>
                          <a:srgbClr val="CC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687" name="Google Shape;687;p92"/>
          <p:cNvSpPr txBox="1"/>
          <p:nvPr/>
        </p:nvSpPr>
        <p:spPr>
          <a:xfrm>
            <a:off x="1731600" y="4628500"/>
            <a:ext cx="5680800" cy="6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rgbClr val="000000"/>
                </a:solidFill>
                <a:latin typeface="Helvetica Neue"/>
                <a:ea typeface="Helvetica Neue"/>
                <a:cs typeface="Helvetica Neue"/>
                <a:sym typeface="Helvetica Neue"/>
              </a:rPr>
              <a:t>Tips: </a:t>
            </a:r>
            <a:r>
              <a:rPr b="1" i="0" lang="es" sz="1700" u="sng" cap="none" strike="noStrike">
                <a:solidFill>
                  <a:schemeClr val="hlink"/>
                </a:solidFill>
                <a:latin typeface="Helvetica Neue"/>
                <a:ea typeface="Helvetica Neue"/>
                <a:cs typeface="Helvetica Neue"/>
                <a:sym typeface="Helvetica Neue"/>
                <a:hlinkClick r:id="rId4"/>
              </a:rPr>
              <a:t>https://www.w3.org/QA/Tips/Doctype.html.es</a:t>
            </a:r>
            <a:endParaRPr b="1" i="0" sz="1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3" name="Google Shape;693;p93"/>
          <p:cNvPicPr preferRelativeResize="0"/>
          <p:nvPr/>
        </p:nvPicPr>
        <p:blipFill rotWithShape="1">
          <a:blip r:embed="rId4">
            <a:alphaModFix/>
          </a:blip>
          <a:srcRect b="0" l="0" r="0" t="0"/>
          <a:stretch/>
        </p:blipFill>
        <p:spPr>
          <a:xfrm>
            <a:off x="1025575" y="378675"/>
            <a:ext cx="6903100" cy="4077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TIPOS DE ETIQUETAS: GRUPO GENERAL</a:t>
            </a:r>
            <a:endParaRPr sz="3500">
              <a:latin typeface="Anton"/>
              <a:ea typeface="Anton"/>
              <a:cs typeface="Anton"/>
              <a:sym typeface="Anton"/>
            </a:endParaRPr>
          </a:p>
        </p:txBody>
      </p:sp>
      <p:sp>
        <p:nvSpPr>
          <p:cNvPr id="699" name="Google Shape;699;p94"/>
          <p:cNvSpPr txBox="1"/>
          <p:nvPr>
            <p:ph idx="1" type="body"/>
          </p:nvPr>
        </p:nvSpPr>
        <p:spPr>
          <a:xfrm>
            <a:off x="311700" y="1243225"/>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rPr lang="es" sz="2000">
                <a:solidFill>
                  <a:schemeClr val="dk1"/>
                </a:solidFill>
                <a:latin typeface="Helvetica Neue Light"/>
                <a:ea typeface="Helvetica Neue Light"/>
                <a:cs typeface="Helvetica Neue Light"/>
                <a:sym typeface="Helvetica Neue Light"/>
              </a:rPr>
              <a:t>Todas las etiquetas que van dentro del</a:t>
            </a:r>
            <a:r>
              <a:rPr lang="es" sz="2000">
                <a:solidFill>
                  <a:schemeClr val="dk1"/>
                </a:solidFill>
                <a:latin typeface="Helvetica Neue"/>
                <a:ea typeface="Helvetica Neue"/>
                <a:cs typeface="Helvetica Neue"/>
                <a:sym typeface="Helvetica Neue"/>
              </a:rPr>
              <a:t> </a:t>
            </a:r>
            <a:r>
              <a:rPr b="1" lang="es" sz="2000">
                <a:solidFill>
                  <a:schemeClr val="dk1"/>
                </a:solidFill>
                <a:latin typeface="Helvetica Neue"/>
                <a:ea typeface="Helvetica Neue"/>
                <a:cs typeface="Helvetica Neue"/>
                <a:sym typeface="Helvetica Neue"/>
              </a:rPr>
              <a:t>&lt;body&gt;&lt;/body&gt;</a:t>
            </a:r>
            <a:r>
              <a:rPr lang="es" sz="2000">
                <a:solidFill>
                  <a:schemeClr val="dk1"/>
                </a:solidFill>
                <a:latin typeface="Helvetica Neue"/>
                <a:ea typeface="Helvetica Neue"/>
                <a:cs typeface="Helvetica Neue"/>
                <a:sym typeface="Helvetica Neue"/>
              </a:rPr>
              <a:t> </a:t>
            </a:r>
            <a:r>
              <a:rPr lang="es" sz="2000">
                <a:solidFill>
                  <a:schemeClr val="dk1"/>
                </a:solidFill>
                <a:latin typeface="Helvetica Neue Light"/>
                <a:ea typeface="Helvetica Neue Light"/>
                <a:cs typeface="Helvetica Neue Light"/>
                <a:sym typeface="Helvetica Neue Light"/>
              </a:rPr>
              <a:t>se dividen en dos grupos: </a:t>
            </a:r>
            <a:endParaRPr sz="2000">
              <a:solidFill>
                <a:schemeClr val="dk1"/>
              </a:solidFill>
              <a:latin typeface="Helvetica Neue Light"/>
              <a:ea typeface="Helvetica Neue Light"/>
              <a:cs typeface="Helvetica Neue Light"/>
              <a:sym typeface="Helvetica Neue Light"/>
            </a:endParaRPr>
          </a:p>
          <a:p>
            <a:pPr indent="457200" lvl="0" marL="2743200" rtl="0" algn="just">
              <a:lnSpc>
                <a:spcPct val="150000"/>
              </a:lnSpc>
              <a:spcBef>
                <a:spcPts val="1100"/>
              </a:spcBef>
              <a:spcAft>
                <a:spcPts val="0"/>
              </a:spcAft>
              <a:buNone/>
            </a:pPr>
            <a:r>
              <a:rPr lang="es" sz="2000">
                <a:solidFill>
                  <a:schemeClr val="dk1"/>
                </a:solidFill>
                <a:latin typeface="Helvetica Neue Light"/>
                <a:ea typeface="Helvetica Neue Light"/>
                <a:cs typeface="Helvetica Neue Light"/>
                <a:sym typeface="Helvetica Neue Light"/>
              </a:rPr>
              <a:t>son aquellos que, sin ser modificados por CSS, ocupan el 100% del ancho del contenedor, y se mostrarán uno abajo del otro. </a:t>
            </a:r>
            <a:endParaRPr sz="2000">
              <a:solidFill>
                <a:schemeClr val="dk1"/>
              </a:solidFill>
              <a:latin typeface="Helvetica Neue Light"/>
              <a:ea typeface="Helvetica Neue Light"/>
              <a:cs typeface="Helvetica Neue Light"/>
              <a:sym typeface="Helvetica Neue Light"/>
            </a:endParaRPr>
          </a:p>
          <a:p>
            <a:pPr indent="457200" lvl="0" marL="2743200" rtl="0" algn="just">
              <a:lnSpc>
                <a:spcPct val="15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sólo ocupan el ancho que diga el contenido, y se verán uno al lado del otro. </a:t>
            </a:r>
            <a:endParaRPr sz="20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1100"/>
              </a:spcBef>
              <a:spcAft>
                <a:spcPts val="1100"/>
              </a:spcAft>
              <a:buClr>
                <a:schemeClr val="dk1"/>
              </a:buClr>
              <a:buSzPts val="1100"/>
              <a:buFont typeface="Arial"/>
              <a:buNone/>
            </a:pPr>
            <a:r>
              <a:t/>
            </a:r>
            <a:endParaRPr sz="2000"/>
          </a:p>
        </p:txBody>
      </p:sp>
      <p:pic>
        <p:nvPicPr>
          <p:cNvPr id="700" name="Google Shape;700;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1" name="Google Shape;701;p94"/>
          <p:cNvSpPr/>
          <p:nvPr/>
        </p:nvSpPr>
        <p:spPr>
          <a:xfrm>
            <a:off x="0" y="2431050"/>
            <a:ext cx="3275700" cy="2814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Elementos de bloque</a:t>
            </a:r>
            <a:endParaRPr/>
          </a:p>
        </p:txBody>
      </p:sp>
      <p:sp>
        <p:nvSpPr>
          <p:cNvPr id="702" name="Google Shape;702;p94"/>
          <p:cNvSpPr/>
          <p:nvPr/>
        </p:nvSpPr>
        <p:spPr>
          <a:xfrm>
            <a:off x="0" y="3836400"/>
            <a:ext cx="3275700" cy="2814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Elementos de línea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TIPOS DE ETIQUETAS: CONTENEDORES</a:t>
            </a:r>
            <a:endParaRPr sz="3500">
              <a:latin typeface="Anton"/>
              <a:ea typeface="Anton"/>
              <a:cs typeface="Anton"/>
              <a:sym typeface="Anton"/>
            </a:endParaRPr>
          </a:p>
        </p:txBody>
      </p:sp>
      <p:sp>
        <p:nvSpPr>
          <p:cNvPr id="708" name="Google Shape;708;p95"/>
          <p:cNvSpPr txBox="1"/>
          <p:nvPr>
            <p:ph idx="1" type="body"/>
          </p:nvPr>
        </p:nvSpPr>
        <p:spPr>
          <a:xfrm>
            <a:off x="311700" y="951325"/>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
                <a:solidFill>
                  <a:schemeClr val="dk1"/>
                </a:solidFill>
                <a:latin typeface="Helvetica Neue Light"/>
                <a:ea typeface="Helvetica Neue Light"/>
                <a:cs typeface="Helvetica Neue Light"/>
                <a:sym typeface="Helvetica Neue Light"/>
              </a:rPr>
              <a:t>Tenemos una forma de organizar mejor nuestro html. </a:t>
            </a:r>
            <a:endParaRPr>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
                <a:solidFill>
                  <a:schemeClr val="dk1"/>
                </a:solidFill>
                <a:latin typeface="Helvetica Neue Light"/>
                <a:ea typeface="Helvetica Neue Light"/>
                <a:cs typeface="Helvetica Neue Light"/>
                <a:sym typeface="Helvetica Neue Light"/>
              </a:rPr>
              <a:t>Para eso, debemos pensar en que nuestro contenido (textos e imágenes) tienen que estar contenidos en un contenedor. </a:t>
            </a:r>
            <a:endParaRPr>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
                <a:solidFill>
                  <a:schemeClr val="dk1"/>
                </a:solidFill>
                <a:highlight>
                  <a:srgbClr val="C6FFEB"/>
                </a:highlight>
                <a:latin typeface="Helvetica Neue"/>
                <a:ea typeface="Helvetica Neue"/>
                <a:cs typeface="Helvetica Neue"/>
                <a:sym typeface="Helvetica Neue"/>
              </a:rPr>
              <a:t>  </a:t>
            </a:r>
            <a:r>
              <a:rPr lang="es">
                <a:solidFill>
                  <a:schemeClr val="dk1"/>
                </a:solidFill>
                <a:highlight>
                  <a:srgbClr val="3CEFAB"/>
                </a:highlight>
                <a:latin typeface="Helvetica Neue"/>
                <a:ea typeface="Helvetica Neue"/>
                <a:cs typeface="Helvetica Neue"/>
                <a:sym typeface="Helvetica Neue"/>
              </a:rPr>
              <a:t>   Es por eso que tenemos el contenedor por excelencia que es el div y su hermano, el span.</a:t>
            </a:r>
            <a:endParaRPr sz="1600">
              <a:highlight>
                <a:srgbClr val="3CEFAB"/>
              </a:highlight>
            </a:endParaRPr>
          </a:p>
          <a:p>
            <a:pPr indent="0" lvl="0" marL="0" rtl="0" algn="ctr">
              <a:lnSpc>
                <a:spcPct val="150000"/>
              </a:lnSpc>
              <a:spcBef>
                <a:spcPts val="0"/>
              </a:spcBef>
              <a:spcAft>
                <a:spcPts val="0"/>
              </a:spcAft>
              <a:buSzPts val="1800"/>
              <a:buNone/>
            </a:pPr>
            <a:r>
              <a:rPr lang="es">
                <a:solidFill>
                  <a:schemeClr val="dk1"/>
                </a:solidFill>
                <a:latin typeface="Helvetica Neue Light"/>
                <a:ea typeface="Helvetica Neue Light"/>
                <a:cs typeface="Helvetica Neue Light"/>
                <a:sym typeface="Helvetica Neue Light"/>
              </a:rPr>
              <a:t>El </a:t>
            </a:r>
            <a:r>
              <a:rPr b="1" lang="es">
                <a:solidFill>
                  <a:schemeClr val="dk1"/>
                </a:solidFill>
                <a:latin typeface="Helvetica Neue"/>
                <a:ea typeface="Helvetica Neue"/>
                <a:cs typeface="Helvetica Neue"/>
                <a:sym typeface="Helvetica Neue"/>
              </a:rPr>
              <a:t>div</a:t>
            </a:r>
            <a:r>
              <a:rPr lang="es">
                <a:solidFill>
                  <a:schemeClr val="dk1"/>
                </a:solidFill>
                <a:latin typeface="Helvetica Neue Light"/>
                <a:ea typeface="Helvetica Neue Light"/>
                <a:cs typeface="Helvetica Neue Light"/>
                <a:sym typeface="Helvetica Neue Light"/>
              </a:rPr>
              <a:t> es un contenedor </a:t>
            </a:r>
            <a:r>
              <a:rPr b="1" lang="es">
                <a:solidFill>
                  <a:schemeClr val="dk1"/>
                </a:solidFill>
                <a:latin typeface="Helvetica Neue"/>
                <a:ea typeface="Helvetica Neue"/>
                <a:cs typeface="Helvetica Neue"/>
                <a:sym typeface="Helvetica Neue"/>
              </a:rPr>
              <a:t>en bloque</a:t>
            </a:r>
            <a:r>
              <a:rPr lang="es">
                <a:solidFill>
                  <a:schemeClr val="dk1"/>
                </a:solidFill>
                <a:latin typeface="Helvetica Neue Light"/>
                <a:ea typeface="Helvetica Neue Light"/>
                <a:cs typeface="Helvetica Neue Light"/>
                <a:sym typeface="Helvetica Neue Light"/>
              </a:rPr>
              <a:t> mientras que el </a:t>
            </a:r>
            <a:r>
              <a:rPr b="1" lang="es">
                <a:solidFill>
                  <a:schemeClr val="dk1"/>
                </a:solidFill>
                <a:latin typeface="Helvetica Neue"/>
                <a:ea typeface="Helvetica Neue"/>
                <a:cs typeface="Helvetica Neue"/>
                <a:sym typeface="Helvetica Neue"/>
              </a:rPr>
              <a:t>span</a:t>
            </a:r>
            <a:r>
              <a:rPr lang="es">
                <a:solidFill>
                  <a:schemeClr val="dk1"/>
                </a:solidFill>
                <a:latin typeface="Helvetica Neue Light"/>
                <a:ea typeface="Helvetica Neue Light"/>
                <a:cs typeface="Helvetica Neue Light"/>
                <a:sym typeface="Helvetica Neue Light"/>
              </a:rPr>
              <a:t> es un contenedor </a:t>
            </a:r>
            <a:r>
              <a:rPr b="1" lang="es">
                <a:solidFill>
                  <a:schemeClr val="dk1"/>
                </a:solidFill>
                <a:latin typeface="Helvetica Neue"/>
                <a:ea typeface="Helvetica Neue"/>
                <a:cs typeface="Helvetica Neue"/>
                <a:sym typeface="Helvetica Neue"/>
              </a:rPr>
              <a:t>en línea</a:t>
            </a:r>
            <a:r>
              <a:rPr lang="es">
                <a:solidFill>
                  <a:schemeClr val="dk1"/>
                </a:solidFill>
                <a:latin typeface="Helvetica Neue Light"/>
                <a:ea typeface="Helvetica Neue Light"/>
                <a:cs typeface="Helvetica Neue Light"/>
                <a:sym typeface="Helvetica Neue Light"/>
              </a:rPr>
              <a:t> muy útil para el trabajo con textos.</a:t>
            </a:r>
            <a:endParaRPr>
              <a:solidFill>
                <a:schemeClr val="dk1"/>
              </a:solidFill>
              <a:latin typeface="Helvetica Neue Light"/>
              <a:ea typeface="Helvetica Neue Light"/>
              <a:cs typeface="Helvetica Neue Light"/>
              <a:sym typeface="Helvetica Neue Light"/>
            </a:endParaRPr>
          </a:p>
        </p:txBody>
      </p:sp>
      <p:pic>
        <p:nvPicPr>
          <p:cNvPr id="709" name="Google Shape;709;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0" name="Google Shape;710;p95"/>
          <p:cNvSpPr/>
          <p:nvPr/>
        </p:nvSpPr>
        <p:spPr>
          <a:xfrm>
            <a:off x="450250" y="2635550"/>
            <a:ext cx="467700" cy="467100"/>
          </a:xfrm>
          <a:prstGeom prst="ellipse">
            <a:avLst/>
          </a:prstGeom>
          <a:solidFill>
            <a:srgbClr val="FFFFFF"/>
          </a:solidFill>
          <a:ln cap="flat" cmpd="sng" w="19050">
            <a:solidFill>
              <a:srgbClr val="3CEFA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TIPOS DE ETIQUETAS: CONTENEDORES</a:t>
            </a:r>
            <a:endParaRPr sz="3500">
              <a:latin typeface="Anton"/>
              <a:ea typeface="Anton"/>
              <a:cs typeface="Anton"/>
              <a:sym typeface="Anton"/>
            </a:endParaRPr>
          </a:p>
        </p:txBody>
      </p:sp>
      <p:sp>
        <p:nvSpPr>
          <p:cNvPr id="716" name="Google Shape;716;p96"/>
          <p:cNvSpPr txBox="1"/>
          <p:nvPr>
            <p:ph idx="1" type="body"/>
          </p:nvPr>
        </p:nvSpPr>
        <p:spPr>
          <a:xfrm>
            <a:off x="229900" y="1531625"/>
            <a:ext cx="4956600" cy="2247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t/>
            </a:r>
            <a:endParaRPr sz="2000">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SzPts val="1800"/>
              <a:buNone/>
            </a:pPr>
            <a:r>
              <a:rPr lang="es" sz="2000">
                <a:solidFill>
                  <a:schemeClr val="dk1"/>
                </a:solidFill>
                <a:latin typeface="Helvetica Neue Light"/>
                <a:ea typeface="Helvetica Neue Light"/>
                <a:cs typeface="Helvetica Neue Light"/>
                <a:sym typeface="Helvetica Neue Light"/>
              </a:rPr>
              <a:t> 👉 En el ejemplo se puede ver el uso de comentarios y el uso de un </a:t>
            </a:r>
            <a:r>
              <a:rPr b="1" lang="es" sz="2000">
                <a:solidFill>
                  <a:schemeClr val="dk1"/>
                </a:solidFill>
                <a:latin typeface="Helvetica Neue"/>
                <a:ea typeface="Helvetica Neue"/>
                <a:cs typeface="Helvetica Neue"/>
                <a:sym typeface="Helvetica Neue"/>
              </a:rPr>
              <a:t>contenedor div </a:t>
            </a:r>
            <a:r>
              <a:rPr lang="es" sz="2000">
                <a:solidFill>
                  <a:schemeClr val="dk1"/>
                </a:solidFill>
                <a:latin typeface="Helvetica Neue Light"/>
                <a:ea typeface="Helvetica Neue Light"/>
                <a:cs typeface="Helvetica Neue Light"/>
                <a:sym typeface="Helvetica Neue Light"/>
              </a:rPr>
              <a:t> para trabajar el </a:t>
            </a:r>
            <a:r>
              <a:rPr b="1" lang="es" sz="2000">
                <a:solidFill>
                  <a:schemeClr val="dk1"/>
                </a:solidFill>
                <a:latin typeface="Helvetica Neue"/>
                <a:ea typeface="Helvetica Neue"/>
                <a:cs typeface="Helvetica Neue"/>
                <a:sym typeface="Helvetica Neue"/>
              </a:rPr>
              <a:t>contenido h2 </a:t>
            </a:r>
            <a:endParaRPr b="1"/>
          </a:p>
        </p:txBody>
      </p:sp>
      <p:pic>
        <p:nvPicPr>
          <p:cNvPr id="717" name="Google Shape;717;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18" name="Google Shape;718;p96"/>
          <p:cNvGraphicFramePr/>
          <p:nvPr/>
        </p:nvGraphicFramePr>
        <p:xfrm>
          <a:off x="5282650" y="1631500"/>
          <a:ext cx="3000000" cy="3000000"/>
        </p:xfrm>
        <a:graphic>
          <a:graphicData uri="http://schemas.openxmlformats.org/drawingml/2006/table">
            <a:tbl>
              <a:tblPr>
                <a:noFill/>
                <a:tableStyleId>{336BB218-1C89-4C8D-AB13-9B5A233BCFE7}</a:tableStyleId>
              </a:tblPr>
              <a:tblGrid>
                <a:gridCol w="3653100"/>
              </a:tblGrid>
              <a:tr h="2047250">
                <a:tc>
                  <a:txBody>
                    <a:bodyPr/>
                    <a:lstStyle/>
                    <a:p>
                      <a:pPr indent="0" lvl="0" marL="0" rtl="0" algn="l">
                        <a:spcBef>
                          <a:spcPts val="0"/>
                        </a:spcBef>
                        <a:spcAft>
                          <a:spcPts val="0"/>
                        </a:spcAft>
                        <a:buClr>
                          <a:schemeClr val="dk1"/>
                        </a:buClr>
                        <a:buSzPts val="1800"/>
                        <a:buFont typeface="Arial"/>
                        <a:buNone/>
                      </a:pPr>
                      <a:r>
                        <a:rPr lang="es" sz="1800">
                          <a:solidFill>
                            <a:srgbClr val="D9D9D9"/>
                          </a:solidFill>
                          <a:latin typeface="Didact Gothic"/>
                          <a:ea typeface="Didact Gothic"/>
                          <a:cs typeface="Didact Gothic"/>
                          <a:sym typeface="Didact Gothic"/>
                        </a:rPr>
                        <a:t>&lt;!-- apertura contenedor padre --&gt;</a:t>
                      </a:r>
                      <a:endParaRPr sz="1800">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div</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a:t>
                      </a:r>
                      <a:r>
                        <a:rPr lang="es" sz="1800">
                          <a:solidFill>
                            <a:srgbClr val="F4CCCC"/>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h2</a:t>
                      </a:r>
                      <a:r>
                        <a:rPr lang="es" sz="1800">
                          <a:solidFill>
                            <a:srgbClr val="F4CCCC"/>
                          </a:solidFill>
                          <a:latin typeface="Didact Gothic"/>
                          <a:ea typeface="Didact Gothic"/>
                          <a:cs typeface="Didact Gothic"/>
                          <a:sym typeface="Didact Gothic"/>
                        </a:rPr>
                        <a:t>&gt; </a:t>
                      </a:r>
                      <a:r>
                        <a:rPr lang="es" sz="1800">
                          <a:solidFill>
                            <a:srgbClr val="D9D9D9"/>
                          </a:solidFill>
                          <a:latin typeface="Didact Gothic"/>
                          <a:ea typeface="Didact Gothic"/>
                          <a:cs typeface="Didact Gothic"/>
                          <a:sym typeface="Didact Gothic"/>
                        </a:rPr>
                        <a:t>Hola planeta </a:t>
                      </a:r>
                      <a:r>
                        <a:rPr lang="es" sz="1800">
                          <a:solidFill>
                            <a:srgbClr val="F4CCCC"/>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/h2</a:t>
                      </a:r>
                      <a:r>
                        <a:rPr lang="es" sz="1800">
                          <a:solidFill>
                            <a:srgbClr val="F4CCCC"/>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a:t>
                      </a:r>
                      <a:r>
                        <a:rPr lang="es" sz="1800">
                          <a:solidFill>
                            <a:srgbClr val="E06666"/>
                          </a:solidFill>
                          <a:latin typeface="Didact Gothic"/>
                          <a:ea typeface="Didact Gothic"/>
                          <a:cs typeface="Didact Gothic"/>
                          <a:sym typeface="Didact Gothic"/>
                        </a:rPr>
                        <a:t>div</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rtl="0" algn="l">
                        <a:spcBef>
                          <a:spcPts val="0"/>
                        </a:spcBef>
                        <a:spcAft>
                          <a:spcPts val="0"/>
                        </a:spcAft>
                        <a:buClr>
                          <a:schemeClr val="dk1"/>
                        </a:buClr>
                        <a:buSzPts val="1800"/>
                        <a:buFont typeface="Arial"/>
                        <a:buNone/>
                      </a:pPr>
                      <a:r>
                        <a:rPr lang="es" sz="1800">
                          <a:solidFill>
                            <a:srgbClr val="D9D9D9"/>
                          </a:solidFill>
                          <a:latin typeface="Didact Gothic"/>
                          <a:ea typeface="Didact Gothic"/>
                          <a:cs typeface="Didact Gothic"/>
                          <a:sym typeface="Didact Gothic"/>
                        </a:rPr>
                        <a:t>&lt;!-- cierre contenedor padre --&gt;</a:t>
                      </a:r>
                      <a:endParaRPr sz="1800" u="none" cap="none" strike="noStrike">
                        <a:solidFill>
                          <a:srgbClr val="F4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7"/>
          <p:cNvSpPr txBox="1"/>
          <p:nvPr>
            <p:ph idx="1" type="body"/>
          </p:nvPr>
        </p:nvSpPr>
        <p:spPr>
          <a:xfrm>
            <a:off x="3626250" y="826425"/>
            <a:ext cx="5128200" cy="2498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&lt;h1&gt; a &lt;h6&gt; de bloque:</a:t>
            </a:r>
            <a:r>
              <a:rPr b="1" lang="es">
                <a:solidFill>
                  <a:schemeClr val="dk1"/>
                </a:solidFill>
                <a:latin typeface="Didact Gothic"/>
                <a:ea typeface="Didact Gothic"/>
                <a:cs typeface="Didact Gothic"/>
                <a:sym typeface="Didact Gothic"/>
              </a:rPr>
              <a:t> </a:t>
            </a:r>
            <a:r>
              <a:rPr lang="es">
                <a:solidFill>
                  <a:schemeClr val="dk1"/>
                </a:solidFill>
                <a:latin typeface="Helvetica Neue Light"/>
                <a:ea typeface="Helvetica Neue Light"/>
                <a:cs typeface="Helvetica Neue Light"/>
                <a:sym typeface="Helvetica Neue Light"/>
              </a:rPr>
              <a:t>un encabezado es, semánticamente hablando, el texto que encabeza o titula el contenido que sigue. Se puede tratar de un artículo, un texto o una sección del documento que estamos viendo.</a:t>
            </a:r>
            <a:r>
              <a:rPr lang="es" sz="2000">
                <a:solidFill>
                  <a:schemeClr val="dk1"/>
                </a:solidFill>
                <a:latin typeface="Helvetica Neue Light"/>
                <a:ea typeface="Helvetica Neue Light"/>
                <a:cs typeface="Helvetica Neue Light"/>
                <a:sym typeface="Helvetica Neue Light"/>
              </a:rPr>
              <a:t> </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100"/>
              </a:spcBef>
              <a:spcAft>
                <a:spcPts val="1600"/>
              </a:spcAft>
              <a:buSzPts val="1800"/>
              <a:buNone/>
            </a:pPr>
            <a:r>
              <a:t/>
            </a:r>
            <a:endParaRPr/>
          </a:p>
        </p:txBody>
      </p:sp>
      <p:pic>
        <p:nvPicPr>
          <p:cNvPr id="724" name="Google Shape;724;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25" name="Google Shape;725;p97"/>
          <p:cNvGraphicFramePr/>
          <p:nvPr/>
        </p:nvGraphicFramePr>
        <p:xfrm>
          <a:off x="527075" y="1106500"/>
          <a:ext cx="3000000" cy="3000000"/>
        </p:xfrm>
        <a:graphic>
          <a:graphicData uri="http://schemas.openxmlformats.org/drawingml/2006/table">
            <a:tbl>
              <a:tblPr>
                <a:noFill/>
                <a:tableStyleId>{336BB218-1C89-4C8D-AB13-9B5A233BCFE7}</a:tableStyleId>
              </a:tblPr>
              <a:tblGrid>
                <a:gridCol w="2791075"/>
              </a:tblGrid>
              <a:tr h="3302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Elemento de Bloque</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      </a:t>
                      </a:r>
                      <a:r>
                        <a:rPr lang="es" sz="1800" u="none" cap="none" strike="noStrike">
                          <a:solidFill>
                            <a:srgbClr val="FFFFFF"/>
                          </a:solidFill>
                          <a:latin typeface="Didact Gothic"/>
                          <a:ea typeface="Didact Gothic"/>
                          <a:cs typeface="Didact Gothic"/>
                          <a:sym typeface="Didact Gothic"/>
                        </a:rPr>
                        <a:t> Elemento de Bloque</a:t>
                      </a:r>
                      <a:endParaRPr sz="18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726" name="Google Shape;726;p97"/>
          <p:cNvSpPr txBox="1"/>
          <p:nvPr/>
        </p:nvSpPr>
        <p:spPr>
          <a:xfrm>
            <a:off x="1159650" y="3204325"/>
            <a:ext cx="6698700" cy="1526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1100"/>
              </a:spcBef>
              <a:spcAft>
                <a:spcPts val="0"/>
              </a:spcAft>
              <a:buClr>
                <a:srgbClr val="000000"/>
              </a:buClr>
              <a:buSzPts val="2200"/>
              <a:buFont typeface="Arial"/>
              <a:buNone/>
            </a:pPr>
            <a:r>
              <a:rPr b="1" i="0" lang="es" sz="1800" u="none" cap="none" strike="noStrike">
                <a:solidFill>
                  <a:schemeClr val="dk1"/>
                </a:solidFill>
                <a:latin typeface="Helvetica Neue"/>
                <a:ea typeface="Helvetica Neue"/>
                <a:cs typeface="Helvetica Neue"/>
                <a:sym typeface="Helvetica Neue"/>
              </a:rPr>
              <a:t>Existen 6 niveles: del &lt;h1&gt;&lt;/h1&gt; al &lt;h6&gt;&lt;/h6&gt;</a:t>
            </a:r>
            <a:endParaRPr b="1" i="0" sz="1800" u="none" cap="none" strike="noStrike">
              <a:solidFill>
                <a:schemeClr val="dk1"/>
              </a:solidFill>
              <a:latin typeface="Helvetica Neue"/>
              <a:ea typeface="Helvetica Neue"/>
              <a:cs typeface="Helvetica Neue"/>
              <a:sym typeface="Helvetica Neue"/>
            </a:endParaRPr>
          </a:p>
          <a:p>
            <a:pPr indent="0" lvl="0" marL="0" marR="0" rtl="0" algn="ctr">
              <a:lnSpc>
                <a:spcPct val="150000"/>
              </a:lnSpc>
              <a:spcBef>
                <a:spcPts val="0"/>
              </a:spcBef>
              <a:spcAft>
                <a:spcPts val="110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Esta jerarquía se debe respetar </a:t>
            </a:r>
            <a:r>
              <a:rPr b="1" i="0" lang="es" sz="1800" u="none" cap="none" strike="noStrike">
                <a:solidFill>
                  <a:schemeClr val="dk1"/>
                </a:solidFill>
                <a:latin typeface="Helvetica Neue"/>
                <a:ea typeface="Helvetica Neue"/>
                <a:cs typeface="Helvetica Neue"/>
                <a:sym typeface="Helvetica Neue"/>
              </a:rPr>
              <a:t>en cada documento HTML</a:t>
            </a:r>
            <a:r>
              <a:rPr b="0" i="0" lang="es" sz="1800" u="none" cap="none" strike="noStrike">
                <a:solidFill>
                  <a:schemeClr val="dk1"/>
                </a:solidFill>
                <a:latin typeface="Helvetica Neue Light"/>
                <a:ea typeface="Helvetica Neue Light"/>
                <a:cs typeface="Helvetica Neue Light"/>
                <a:sym typeface="Helvetica Neue Light"/>
              </a:rPr>
              <a:t> que forme parte del sitio web.</a:t>
            </a:r>
            <a:endParaRPr b="0" i="0" sz="18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graphicFrame>
        <p:nvGraphicFramePr>
          <p:cNvPr id="731" name="Google Shape;731;p98"/>
          <p:cNvGraphicFramePr/>
          <p:nvPr/>
        </p:nvGraphicFramePr>
        <p:xfrm>
          <a:off x="1345650" y="384425"/>
          <a:ext cx="3000000" cy="3000000"/>
        </p:xfrm>
        <a:graphic>
          <a:graphicData uri="http://schemas.openxmlformats.org/drawingml/2006/table">
            <a:tbl>
              <a:tblPr>
                <a:noFill/>
                <a:tableStyleId>{336BB218-1C89-4C8D-AB13-9B5A233BCFE7}</a:tableStyleId>
              </a:tblPr>
              <a:tblGrid>
                <a:gridCol w="6691250"/>
              </a:tblGrid>
              <a:tr h="3991025">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 REINO ANIMAL &lt;/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 Vertebrados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Mamiferos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Bipedos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Cuadrúpedos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Aves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Voladoras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No voladoras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Reptiles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Peces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Anfibios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Invertebrados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Insectos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Voladores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No Voladores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pic>
        <p:nvPicPr>
          <p:cNvPr id="732" name="Google Shape;732;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9"/>
          <p:cNvSpPr txBox="1"/>
          <p:nvPr>
            <p:ph type="title"/>
          </p:nvPr>
        </p:nvSpPr>
        <p:spPr>
          <a:xfrm>
            <a:off x="311700" y="4585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sz="1800">
                <a:latin typeface="Helvetica Neue Light"/>
                <a:ea typeface="Helvetica Neue Light"/>
                <a:cs typeface="Helvetica Neue Light"/>
                <a:sym typeface="Helvetica Neue Light"/>
              </a:rPr>
              <a:t>Utilizaremos todas estas etiquetas en nuestro primer ejemplo de estructura web: </a:t>
            </a:r>
            <a:endParaRPr sz="1800">
              <a:latin typeface="Helvetica Neue Light"/>
              <a:ea typeface="Helvetica Neue Light"/>
              <a:cs typeface="Helvetica Neue Light"/>
              <a:sym typeface="Helvetica Neue Light"/>
            </a:endParaRPr>
          </a:p>
          <a:p>
            <a:pPr indent="0" lvl="0" marL="0" rtl="0" algn="l">
              <a:lnSpc>
                <a:spcPct val="100000"/>
              </a:lnSpc>
              <a:spcBef>
                <a:spcPts val="1100"/>
              </a:spcBef>
              <a:spcAft>
                <a:spcPts val="0"/>
              </a:spcAft>
              <a:buSzPts val="2800"/>
              <a:buNone/>
            </a:pPr>
            <a:r>
              <a:t/>
            </a:r>
            <a:endParaRPr sz="1800"/>
          </a:p>
        </p:txBody>
      </p:sp>
      <p:graphicFrame>
        <p:nvGraphicFramePr>
          <p:cNvPr id="738" name="Google Shape;738;p99"/>
          <p:cNvGraphicFramePr/>
          <p:nvPr/>
        </p:nvGraphicFramePr>
        <p:xfrm>
          <a:off x="406450" y="984725"/>
          <a:ext cx="3000000" cy="3000000"/>
        </p:xfrm>
        <a:graphic>
          <a:graphicData uri="http://schemas.openxmlformats.org/drawingml/2006/table">
            <a:tbl>
              <a:tblPr>
                <a:noFill/>
                <a:tableStyleId>{336BB218-1C89-4C8D-AB13-9B5A233BCFE7}</a:tableStyleId>
              </a:tblPr>
              <a:tblGrid>
                <a:gridCol w="8296150"/>
              </a:tblGrid>
              <a:tr h="31415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&lt;!DOCTYPE html&gt;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html</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head</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meta</a:t>
                      </a:r>
                      <a:r>
                        <a:rPr lang="es" sz="1800" u="none" cap="none" strike="noStrike">
                          <a:solidFill>
                            <a:srgbClr val="D9D9D9"/>
                          </a:solidFill>
                          <a:latin typeface="Didact Gothic"/>
                          <a:ea typeface="Didact Gothic"/>
                          <a:cs typeface="Didact Gothic"/>
                          <a:sym typeface="Didact Gothic"/>
                        </a:rPr>
                        <a:t> </a:t>
                      </a:r>
                      <a:r>
                        <a:rPr lang="es" sz="1800" u="none" cap="none" strike="noStrike">
                          <a:solidFill>
                            <a:srgbClr val="FF9900"/>
                          </a:solidFill>
                          <a:latin typeface="Didact Gothic"/>
                          <a:ea typeface="Didact Gothic"/>
                          <a:cs typeface="Didact Gothic"/>
                          <a:sym typeface="Didact Gothic"/>
                        </a:rPr>
                        <a:t>charset</a:t>
                      </a:r>
                      <a:r>
                        <a:rPr lang="es" sz="1800" u="none" cap="none" strike="noStrike">
                          <a:solidFill>
                            <a:srgbClr val="D9D9D9"/>
                          </a:solidFill>
                          <a:latin typeface="Didact Gothic"/>
                          <a:ea typeface="Didact Gothic"/>
                          <a:cs typeface="Didact Gothic"/>
                          <a:sym typeface="Didact Gothic"/>
                        </a:rPr>
                        <a:t>=</a:t>
                      </a:r>
                      <a:r>
                        <a:rPr lang="es" sz="1800" u="none" cap="none" strike="noStrike">
                          <a:solidFill>
                            <a:srgbClr val="93C47D"/>
                          </a:solidFill>
                          <a:latin typeface="Didact Gothic"/>
                          <a:ea typeface="Didact Gothic"/>
                          <a:cs typeface="Didact Gothic"/>
                          <a:sym typeface="Didact Gothic"/>
                        </a:rPr>
                        <a:t>"utf-8"</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title</a:t>
                      </a:r>
                      <a:r>
                        <a:rPr lang="es" sz="1800" u="none" cap="none" strike="noStrike">
                          <a:solidFill>
                            <a:srgbClr val="D9D9D9"/>
                          </a:solidFill>
                          <a:latin typeface="Didact Gothic"/>
                          <a:ea typeface="Didact Gothic"/>
                          <a:cs typeface="Didact Gothic"/>
                          <a:sym typeface="Didact Gothic"/>
                        </a:rPr>
                        <a:t>&gt;Mi primer sitio web&lt;/</a:t>
                      </a:r>
                      <a:r>
                        <a:rPr lang="es" sz="1800" u="none" cap="none" strike="noStrike">
                          <a:solidFill>
                            <a:srgbClr val="E06666"/>
                          </a:solidFill>
                          <a:latin typeface="Didact Gothic"/>
                          <a:ea typeface="Didact Gothic"/>
                          <a:cs typeface="Didact Gothic"/>
                          <a:sym typeface="Didact Gothic"/>
                        </a:rPr>
                        <a:t>title</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head</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body</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&gt;Nombres&lt;/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&gt;Mi nombre es:&lt;/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Tu Nombre y Apellido</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&gt;El nombre del profesor es:&lt;/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Nombre y apellido del profesor</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body</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html</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pic>
        <p:nvPicPr>
          <p:cNvPr id="739" name="Google Shape;739;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6"/>
          <p:cNvSpPr txBox="1"/>
          <p:nvPr/>
        </p:nvSpPr>
        <p:spPr>
          <a:xfrm>
            <a:off x="2146650" y="1444700"/>
            <a:ext cx="6477300" cy="18855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Helvetica Neue"/>
              <a:buChar char="✓"/>
            </a:pPr>
            <a:r>
              <a:rPr b="1" i="0" lang="es" sz="1300" u="none" cap="none" strike="noStrike">
                <a:solidFill>
                  <a:schemeClr val="dk1"/>
                </a:solidFill>
                <a:latin typeface="Helvetica Neue"/>
                <a:ea typeface="Helvetica Neue"/>
                <a:cs typeface="Helvetica Neue"/>
                <a:sym typeface="Helvetica Neue"/>
              </a:rPr>
              <a:t>¡Participa de los Afters!</a:t>
            </a:r>
            <a:r>
              <a:rPr b="0" i="0" lang="es" sz="1300" u="none" cap="none" strike="noStrike">
                <a:solidFill>
                  <a:schemeClr val="dk1"/>
                </a:solidFill>
                <a:latin typeface="Helvetica Neue Light"/>
                <a:ea typeface="Helvetica Neue Light"/>
                <a:cs typeface="Helvetica Neue Light"/>
                <a:sym typeface="Helvetica Neue Light"/>
              </a:rPr>
              <a:t> Son un gran espacio para atender dudas y mostrar avances.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Helvetica Neue"/>
              <a:buChar char="✓"/>
            </a:pPr>
            <a:r>
              <a:rPr b="0" i="0" lang="es" sz="1300" u="none" cap="none" strike="noStrike">
                <a:solidFill>
                  <a:schemeClr val="dk1"/>
                </a:solidFill>
                <a:latin typeface="Helvetica Neue Light"/>
                <a:ea typeface="Helvetica Neue Light"/>
                <a:cs typeface="Helvetica Neue Light"/>
                <a:sym typeface="Helvetica Neue Light"/>
              </a:rPr>
              <a:t>Intercambia ideas por el chat de </a:t>
            </a:r>
            <a:r>
              <a:rPr lang="es" sz="1300">
                <a:solidFill>
                  <a:schemeClr val="dk1"/>
                </a:solidFill>
                <a:latin typeface="Helvetica Neue Light"/>
                <a:ea typeface="Helvetica Neue Light"/>
                <a:cs typeface="Helvetica Neue Light"/>
                <a:sym typeface="Helvetica Neue Light"/>
              </a:rPr>
              <a:t>la plataforma</a:t>
            </a:r>
            <a:r>
              <a:rPr b="0" i="0" lang="es" sz="1300" u="none" cap="none" strike="noStrike">
                <a:solidFill>
                  <a:schemeClr val="dk1"/>
                </a:solidFill>
                <a:latin typeface="Helvetica Neue Light"/>
                <a:ea typeface="Helvetica Neue Light"/>
                <a:cs typeface="Helvetica Neue Light"/>
                <a:sym typeface="Helvetica Neue Light"/>
              </a:rPr>
              <a:t>: </a:t>
            </a:r>
            <a:r>
              <a:rPr b="1" i="0" lang="es" sz="1300" u="none" cap="none" strike="noStrike">
                <a:solidFill>
                  <a:schemeClr val="dk1"/>
                </a:solidFill>
                <a:latin typeface="Helvetica Neue"/>
                <a:ea typeface="Helvetica Neue"/>
                <a:cs typeface="Helvetica Neue"/>
                <a:sym typeface="Helvetica Neue"/>
              </a:rPr>
              <a:t>entre todos nos ayudamos a mejorar</a:t>
            </a:r>
            <a:r>
              <a:rPr b="0" i="0" lang="es" sz="1300" u="none" cap="none" strike="noStrike">
                <a:solidFill>
                  <a:schemeClr val="dk1"/>
                </a:solidFill>
                <a:latin typeface="Helvetica Neue Light"/>
                <a:ea typeface="Helvetica Neue Light"/>
                <a:cs typeface="Helvetica Neue Light"/>
                <a:sym typeface="Helvetica Neue Light"/>
              </a:rPr>
              <a:t>.</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Helvetica Neue"/>
              <a:buChar char="✓"/>
            </a:pPr>
            <a:r>
              <a:rPr b="0" i="0" lang="es" sz="1300" u="none" cap="none" strike="noStrike">
                <a:solidFill>
                  <a:schemeClr val="dk1"/>
                </a:solidFill>
                <a:latin typeface="Helvetica Neue Light"/>
                <a:ea typeface="Helvetica Neue Light"/>
                <a:cs typeface="Helvetica Neue Light"/>
                <a:sym typeface="Helvetica Neue Light"/>
              </a:rPr>
              <a:t>Siempre interactúa con otros/as</a:t>
            </a:r>
            <a:r>
              <a:rPr b="1" i="0" lang="es" sz="1300" u="none" cap="none" strike="noStrike">
                <a:solidFill>
                  <a:schemeClr val="dk1"/>
                </a:solidFill>
                <a:latin typeface="Helvetica Neue"/>
                <a:ea typeface="Helvetica Neue"/>
                <a:cs typeface="Helvetica Neue"/>
                <a:sym typeface="Helvetica Neue"/>
              </a:rPr>
              <a:t> respetuosamente</a:t>
            </a:r>
            <a:r>
              <a:rPr b="0" i="0" lang="es" sz="1300" u="none" cap="none" strike="noStrike">
                <a:solidFill>
                  <a:schemeClr val="dk1"/>
                </a:solidFill>
                <a:latin typeface="Helvetica Neue Light"/>
                <a:ea typeface="Helvetica Neue Light"/>
                <a:cs typeface="Helvetica Neue Light"/>
                <a:sym typeface="Helvetica Neue Light"/>
              </a:rPr>
              <a:t>. </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Helvetica Neue"/>
              <a:buChar char="✓"/>
            </a:pPr>
            <a:r>
              <a:rPr b="0" i="0" lang="es" sz="1300" u="none" cap="none" strike="noStrike">
                <a:solidFill>
                  <a:schemeClr val="dk1"/>
                </a:solidFill>
                <a:latin typeface="Helvetica Neue Light"/>
                <a:ea typeface="Helvetica Neue Light"/>
                <a:cs typeface="Helvetica Neue Light"/>
                <a:sym typeface="Helvetica Neue Light"/>
              </a:rPr>
              <a:t>No te olvides de </a:t>
            </a:r>
            <a:r>
              <a:rPr b="1" i="0" lang="es" sz="1300" u="none" cap="none" strike="noStrike">
                <a:solidFill>
                  <a:schemeClr val="dk1"/>
                </a:solidFill>
                <a:latin typeface="Helvetica Neue"/>
                <a:ea typeface="Helvetica Neue"/>
                <a:cs typeface="Helvetica Neue"/>
                <a:sym typeface="Helvetica Neue"/>
              </a:rPr>
              <a:t>valorar tu experiencia educativa</a:t>
            </a:r>
            <a:r>
              <a:rPr b="0" i="0" lang="es" sz="1300" u="none" cap="none" strike="noStrike">
                <a:solidFill>
                  <a:schemeClr val="dk1"/>
                </a:solidFill>
                <a:latin typeface="Helvetica Neue Light"/>
                <a:ea typeface="Helvetica Neue Light"/>
                <a:cs typeface="Helvetica Neue Light"/>
                <a:sym typeface="Helvetica Neue Light"/>
              </a:rPr>
              <a:t> y de contarnos cómo te va. </a:t>
            </a:r>
            <a:endParaRPr b="0" i="0" sz="1300" u="none" cap="none" strike="noStrike">
              <a:solidFill>
                <a:schemeClr val="dk1"/>
              </a:solidFill>
              <a:latin typeface="Calibri"/>
              <a:ea typeface="Calibri"/>
              <a:cs typeface="Calibri"/>
              <a:sym typeface="Calibri"/>
            </a:endParaRPr>
          </a:p>
        </p:txBody>
      </p:sp>
      <p:pic>
        <p:nvPicPr>
          <p:cNvPr id="208" name="Google Shape;208;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9" name="Google Shape;209;p46"/>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000" u="none" cap="none" strike="noStrike">
                <a:solidFill>
                  <a:srgbClr val="000000"/>
                </a:solidFill>
                <a:latin typeface="Anton"/>
                <a:ea typeface="Anton"/>
                <a:cs typeface="Anton"/>
                <a:sym typeface="Anton"/>
              </a:rPr>
              <a:t>ACUERDOS Y COMPROMISOS</a:t>
            </a:r>
            <a:endParaRPr b="0" i="1" sz="4000" u="none" cap="none" strike="noStrike">
              <a:solidFill>
                <a:srgbClr val="000000"/>
              </a:solidFill>
              <a:latin typeface="Anton"/>
              <a:ea typeface="Anton"/>
              <a:cs typeface="Anton"/>
              <a:sym typeface="Anton"/>
            </a:endParaRPr>
          </a:p>
        </p:txBody>
      </p:sp>
      <p:sp>
        <p:nvSpPr>
          <p:cNvPr id="210" name="Google Shape;210;p46"/>
          <p:cNvSpPr/>
          <p:nvPr/>
        </p:nvSpPr>
        <p:spPr>
          <a:xfrm>
            <a:off x="-75200" y="1519925"/>
            <a:ext cx="2022000" cy="3306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1" lang="es" sz="1500" u="none" cap="none" strike="noStrike">
                <a:solidFill>
                  <a:schemeClr val="dk1"/>
                </a:solidFill>
                <a:latin typeface="Helvetica Neue"/>
                <a:ea typeface="Helvetica Neue"/>
                <a:cs typeface="Helvetica Neue"/>
                <a:sym typeface="Helvetica Neue"/>
              </a:rPr>
              <a:t>Equipo:</a:t>
            </a:r>
            <a:endParaRPr b="0" i="0" sz="1500" u="none" cap="none" strike="noStrike">
              <a:solidFill>
                <a:srgbClr val="000000"/>
              </a:solidFill>
              <a:latin typeface="Arial"/>
              <a:ea typeface="Arial"/>
              <a:cs typeface="Arial"/>
              <a:sym typeface="Arial"/>
            </a:endParaRPr>
          </a:p>
        </p:txBody>
      </p:sp>
      <p:sp>
        <p:nvSpPr>
          <p:cNvPr id="211" name="Google Shape;211;p46"/>
          <p:cNvSpPr/>
          <p:nvPr/>
        </p:nvSpPr>
        <p:spPr>
          <a:xfrm>
            <a:off x="1756940" y="1490377"/>
            <a:ext cx="389700" cy="389700"/>
          </a:xfrm>
          <a:prstGeom prst="ellipse">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46"/>
          <p:cNvPicPr preferRelativeResize="0"/>
          <p:nvPr/>
        </p:nvPicPr>
        <p:blipFill rotWithShape="1">
          <a:blip r:embed="rId4">
            <a:alphaModFix/>
          </a:blip>
          <a:srcRect b="0" l="0" r="0" t="0"/>
          <a:stretch/>
        </p:blipFill>
        <p:spPr>
          <a:xfrm>
            <a:off x="1786463" y="1519888"/>
            <a:ext cx="330675" cy="330675"/>
          </a:xfrm>
          <a:prstGeom prst="rect">
            <a:avLst/>
          </a:prstGeom>
          <a:noFill/>
          <a:ln>
            <a:noFill/>
          </a:ln>
        </p:spPr>
      </p:pic>
      <p:cxnSp>
        <p:nvCxnSpPr>
          <p:cNvPr id="213" name="Google Shape;213;p46"/>
          <p:cNvCxnSpPr>
            <a:stCxn id="210" idx="2"/>
            <a:endCxn id="208" idx="1"/>
          </p:cNvCxnSpPr>
          <p:nvPr/>
        </p:nvCxnSpPr>
        <p:spPr>
          <a:xfrm flipH="1" rot="-5400000">
            <a:off x="2764600" y="21725"/>
            <a:ext cx="2974500" cy="6632100"/>
          </a:xfrm>
          <a:prstGeom prst="bentConnector2">
            <a:avLst/>
          </a:prstGeom>
          <a:noFill/>
          <a:ln cap="flat" cmpd="sng" w="19050">
            <a:solidFill>
              <a:schemeClr val="accent6"/>
            </a:solidFill>
            <a:prstDash val="solid"/>
            <a:round/>
            <a:headEnd len="sm" w="sm" type="none"/>
            <a:tailEnd len="sm" w="sm" type="none"/>
          </a:ln>
        </p:spPr>
      </p:cxn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0"/>
          <p:cNvSpPr/>
          <p:nvPr/>
        </p:nvSpPr>
        <p:spPr>
          <a:xfrm>
            <a:off x="4683750" y="747100"/>
            <a:ext cx="4134300" cy="3768900"/>
          </a:xfrm>
          <a:prstGeom prst="rect">
            <a:avLst/>
          </a:prstGeom>
          <a:solidFill>
            <a:srgbClr val="C6F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0"/>
          <p:cNvSpPr txBox="1"/>
          <p:nvPr>
            <p:ph type="title"/>
          </p:nvPr>
        </p:nvSpPr>
        <p:spPr>
          <a:xfrm>
            <a:off x="0" y="94775"/>
            <a:ext cx="4683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HTML5 </a:t>
            </a:r>
            <a:endParaRPr i="1" sz="3500"/>
          </a:p>
        </p:txBody>
      </p:sp>
      <p:sp>
        <p:nvSpPr>
          <p:cNvPr id="746" name="Google Shape;746;p100"/>
          <p:cNvSpPr txBox="1"/>
          <p:nvPr>
            <p:ph idx="1" type="body"/>
          </p:nvPr>
        </p:nvSpPr>
        <p:spPr>
          <a:xfrm>
            <a:off x="311700" y="1621813"/>
            <a:ext cx="4243500" cy="19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10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HTML5 incorpora </a:t>
            </a:r>
            <a:r>
              <a:rPr b="1" lang="es" sz="2000">
                <a:solidFill>
                  <a:schemeClr val="dk1"/>
                </a:solidFill>
                <a:latin typeface="Helvetica Neue"/>
                <a:ea typeface="Helvetica Neue"/>
                <a:cs typeface="Helvetica Neue"/>
                <a:sym typeface="Helvetica Neue"/>
              </a:rPr>
              <a:t>etiquetas semánticas</a:t>
            </a:r>
            <a:r>
              <a:rPr lang="es" sz="2000">
                <a:solidFill>
                  <a:schemeClr val="dk1"/>
                </a:solidFill>
                <a:latin typeface="Helvetica Neue Light"/>
                <a:ea typeface="Helvetica Neue Light"/>
                <a:cs typeface="Helvetica Neue Light"/>
                <a:sym typeface="Helvetica Neue Light"/>
              </a:rPr>
              <a:t> que no sólo generan estructura, sino que también definen su contenido.</a:t>
            </a:r>
            <a:endParaRPr sz="2000">
              <a:latin typeface="Helvetica Neue Light"/>
              <a:ea typeface="Helvetica Neue Light"/>
              <a:cs typeface="Helvetica Neue Light"/>
              <a:sym typeface="Helvetica Neue Light"/>
            </a:endParaRPr>
          </a:p>
        </p:txBody>
      </p:sp>
      <p:pic>
        <p:nvPicPr>
          <p:cNvPr id="747" name="Google Shape;747;p100"/>
          <p:cNvPicPr preferRelativeResize="0"/>
          <p:nvPr/>
        </p:nvPicPr>
        <p:blipFill rotWithShape="1">
          <a:blip r:embed="rId3">
            <a:alphaModFix/>
          </a:blip>
          <a:srcRect b="0" l="0" r="0" t="0"/>
          <a:stretch/>
        </p:blipFill>
        <p:spPr>
          <a:xfrm>
            <a:off x="7703975" y="4585875"/>
            <a:ext cx="1186526" cy="330675"/>
          </a:xfrm>
          <a:prstGeom prst="rect">
            <a:avLst/>
          </a:prstGeom>
          <a:noFill/>
          <a:ln>
            <a:noFill/>
          </a:ln>
        </p:spPr>
      </p:pic>
      <p:grpSp>
        <p:nvGrpSpPr>
          <p:cNvPr id="748" name="Google Shape;748;p100"/>
          <p:cNvGrpSpPr/>
          <p:nvPr/>
        </p:nvGrpSpPr>
        <p:grpSpPr>
          <a:xfrm>
            <a:off x="4698000" y="796725"/>
            <a:ext cx="4134300" cy="3613375"/>
            <a:chOff x="4698000" y="796725"/>
            <a:chExt cx="4134300" cy="3613375"/>
          </a:xfrm>
        </p:grpSpPr>
        <p:sp>
          <p:nvSpPr>
            <p:cNvPr id="749" name="Google Shape;749;p100"/>
            <p:cNvSpPr/>
            <p:nvPr/>
          </p:nvSpPr>
          <p:spPr>
            <a:xfrm>
              <a:off x="4698125" y="796725"/>
              <a:ext cx="4066200" cy="2814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&lt;header&gt; &lt;/header&gt;</a:t>
              </a:r>
              <a:endParaRPr/>
            </a:p>
          </p:txBody>
        </p:sp>
        <p:sp>
          <p:nvSpPr>
            <p:cNvPr id="750" name="Google Shape;750;p100"/>
            <p:cNvSpPr/>
            <p:nvPr/>
          </p:nvSpPr>
          <p:spPr>
            <a:xfrm>
              <a:off x="4698000" y="1173000"/>
              <a:ext cx="4066200" cy="2814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&lt;nav&gt; &lt;/nav&gt;</a:t>
              </a:r>
              <a:endParaRPr/>
            </a:p>
          </p:txBody>
        </p:sp>
        <p:sp>
          <p:nvSpPr>
            <p:cNvPr id="751" name="Google Shape;751;p100"/>
            <p:cNvSpPr/>
            <p:nvPr/>
          </p:nvSpPr>
          <p:spPr>
            <a:xfrm>
              <a:off x="4698000" y="1524650"/>
              <a:ext cx="2097600" cy="25338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&lt;section&gt;</a:t>
              </a:r>
              <a:endParaRPr b="1" sz="1800">
                <a:solidFill>
                  <a:schemeClr val="dk1"/>
                </a:solidFill>
                <a:latin typeface="Helvetica Neue"/>
                <a:ea typeface="Helvetica Neue"/>
                <a:cs typeface="Helvetica Neue"/>
                <a:sym typeface="Helvetica Neue"/>
              </a:endParaRPr>
            </a:p>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&lt;article&gt; </a:t>
              </a:r>
              <a:endParaRPr b="1" sz="1800">
                <a:solidFill>
                  <a:schemeClr val="dk1"/>
                </a:solidFill>
                <a:latin typeface="Helvetica Neue"/>
                <a:ea typeface="Helvetica Neue"/>
                <a:cs typeface="Helvetica Neue"/>
                <a:sym typeface="Helvetica Neue"/>
              </a:endParaRPr>
            </a:p>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&lt;/article&gt; </a:t>
              </a:r>
              <a:endParaRPr b="1" sz="1800">
                <a:solidFill>
                  <a:schemeClr val="dk1"/>
                </a:solidFill>
                <a:latin typeface="Helvetica Neue"/>
                <a:ea typeface="Helvetica Neue"/>
                <a:cs typeface="Helvetica Neue"/>
                <a:sym typeface="Helvetica Neue"/>
              </a:endParaRPr>
            </a:p>
            <a:p>
              <a:pPr indent="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&lt;/section&gt;</a:t>
              </a:r>
              <a:endParaRPr/>
            </a:p>
          </p:txBody>
        </p:sp>
        <p:sp>
          <p:nvSpPr>
            <p:cNvPr id="752" name="Google Shape;752;p100"/>
            <p:cNvSpPr/>
            <p:nvPr/>
          </p:nvSpPr>
          <p:spPr>
            <a:xfrm>
              <a:off x="6996875" y="1524650"/>
              <a:ext cx="1835400" cy="25338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&lt;aside&gt;</a:t>
              </a:r>
              <a:endParaRPr b="1" sz="1800">
                <a:solidFill>
                  <a:schemeClr val="dk1"/>
                </a:solidFill>
                <a:latin typeface="Helvetica Neue"/>
                <a:ea typeface="Helvetica Neue"/>
                <a:cs typeface="Helvetica Neue"/>
                <a:sym typeface="Helvetica Neue"/>
              </a:endParaRPr>
            </a:p>
            <a:p>
              <a:pPr indent="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&lt;/aside&gt;</a:t>
              </a:r>
              <a:endParaRPr/>
            </a:p>
          </p:txBody>
        </p:sp>
        <p:sp>
          <p:nvSpPr>
            <p:cNvPr id="753" name="Google Shape;753;p100"/>
            <p:cNvSpPr/>
            <p:nvPr/>
          </p:nvSpPr>
          <p:spPr>
            <a:xfrm>
              <a:off x="4766100" y="4128700"/>
              <a:ext cx="4066200" cy="2814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&lt;footer&gt; &lt;/footer&gt;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7" name="Shape 757"/>
        <p:cNvGrpSpPr/>
        <p:nvPr/>
      </p:nvGrpSpPr>
      <p:grpSpPr>
        <a:xfrm>
          <a:off x="0" y="0"/>
          <a:ext cx="0" cy="0"/>
          <a:chOff x="0" y="0"/>
          <a:chExt cx="0" cy="0"/>
        </a:xfrm>
      </p:grpSpPr>
      <p:sp>
        <p:nvSpPr>
          <p:cNvPr id="758" name="Google Shape;758;p101"/>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2" name="Shape 762"/>
        <p:cNvGrpSpPr/>
        <p:nvPr/>
      </p:nvGrpSpPr>
      <p:grpSpPr>
        <a:xfrm>
          <a:off x="0" y="0"/>
          <a:ext cx="0" cy="0"/>
          <a:chOff x="0" y="0"/>
          <a:chExt cx="0" cy="0"/>
        </a:xfrm>
      </p:grpSpPr>
      <p:sp>
        <p:nvSpPr>
          <p:cNvPr id="763" name="Google Shape;763;p102"/>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764" name="Google Shape;764;p102"/>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765" name="Google Shape;765;p102"/>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3"/>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NUEVO DOCUMENTO</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Crea un documento nuevo.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771" name="Google Shape;771;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72" name="Google Shape;772;p103"/>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4"/>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778" name="Google Shape;778;p104"/>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En el editor de texto (Sublime), crea un documento nuevo llamado “index.html”. Escribe con etiquetas HTML:</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chemeClr val="dk1"/>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Nombre y apellido: </a:t>
            </a:r>
            <a:r>
              <a:rPr b="0" i="0" lang="es" sz="1800" u="none" cap="none" strike="noStrike">
                <a:solidFill>
                  <a:schemeClr val="dk1"/>
                </a:solidFill>
                <a:latin typeface="Helvetica Neue Light"/>
                <a:ea typeface="Helvetica Neue Light"/>
                <a:cs typeface="Helvetica Neue Light"/>
                <a:sym typeface="Helvetica Neue Light"/>
              </a:rPr>
              <a:t>tu nombre y apellido.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chemeClr val="dk1"/>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Nombre del docente:</a:t>
            </a:r>
            <a:r>
              <a:rPr b="0" i="0" lang="es" sz="1800" u="none" cap="none" strike="noStrike">
                <a:solidFill>
                  <a:schemeClr val="dk1"/>
                </a:solidFill>
                <a:latin typeface="Helvetica Neue Light"/>
                <a:ea typeface="Helvetica Neue Light"/>
                <a:cs typeface="Helvetica Neue Light"/>
                <a:sym typeface="Helvetica Neue Light"/>
              </a:rPr>
              <a:t> su nombre y apellido.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Guarda, abre el archivo en el browser de tu preferencia, y observa el resultado. Contarás con 15 minutos para realizar la actividad.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779" name="Google Shape;779;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80" name="Google Shape;780;p104"/>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4" name="Shape 784"/>
        <p:cNvGrpSpPr/>
        <p:nvPr/>
      </p:nvGrpSpPr>
      <p:grpSpPr>
        <a:xfrm>
          <a:off x="0" y="0"/>
          <a:ext cx="0" cy="0"/>
          <a:chOff x="0" y="0"/>
          <a:chExt cx="0" cy="0"/>
        </a:xfrm>
      </p:grpSpPr>
      <p:sp>
        <p:nvSpPr>
          <p:cNvPr id="785" name="Google Shape;785;p105"/>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86" name="Google Shape;786;p105"/>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90" name="Shape 790"/>
        <p:cNvGrpSpPr/>
        <p:nvPr/>
      </p:nvGrpSpPr>
      <p:grpSpPr>
        <a:xfrm>
          <a:off x="0" y="0"/>
          <a:ext cx="0" cy="0"/>
          <a:chOff x="0" y="0"/>
          <a:chExt cx="0" cy="0"/>
        </a:xfrm>
      </p:grpSpPr>
      <p:sp>
        <p:nvSpPr>
          <p:cNvPr id="791" name="Google Shape;791;p106"/>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792" name="Google Shape;792;p106"/>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793" name="Google Shape;793;p10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7"/>
          <p:cNvSpPr txBox="1"/>
          <p:nvPr/>
        </p:nvSpPr>
        <p:spPr>
          <a:xfrm>
            <a:off x="1534050" y="2404700"/>
            <a:ext cx="63963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 sz="1800" u="none" cap="none" strike="noStrike">
                <a:solidFill>
                  <a:schemeClr val="dk1"/>
                </a:solidFill>
                <a:latin typeface="Helvetica Neue Light"/>
                <a:ea typeface="Helvetica Neue Light"/>
                <a:cs typeface="Helvetica Neue Light"/>
                <a:sym typeface="Helvetica Neue Light"/>
              </a:rPr>
              <a:t>Empezar en el Mundo del Desarrollo Web | Conseguir Trabajo en Programación Web | </a:t>
            </a:r>
            <a:r>
              <a:rPr b="1" i="1" lang="es" sz="1800" u="none" cap="none" strike="noStrike">
                <a:solidFill>
                  <a:schemeClr val="dk1"/>
                </a:solidFill>
                <a:latin typeface="Helvetica Neue"/>
                <a:ea typeface="Helvetica Neue"/>
                <a:cs typeface="Helvetica Neue"/>
                <a:sym typeface="Helvetica Neue"/>
              </a:rPr>
              <a:t>CODERHOUSE </a:t>
            </a:r>
            <a:r>
              <a:rPr b="1" i="0" lang="es" sz="1800" u="none" cap="none" strike="noStrike">
                <a:solidFill>
                  <a:schemeClr val="dk1"/>
                </a:solidFill>
                <a:latin typeface="Helvetica Neue"/>
                <a:ea typeface="Helvetica Neue"/>
                <a:cs typeface="Helvetica Neue"/>
                <a:sym typeface="Helvetica Neue"/>
              </a:rPr>
              <a:t>| </a:t>
            </a:r>
            <a:endParaRPr b="1" i="0" sz="1800" u="none" cap="none" strike="noStrike">
              <a:solidFill>
                <a:schemeClr val="dk1"/>
              </a:solidFill>
              <a:latin typeface="Helvetica Neue"/>
              <a:ea typeface="Helvetica Neue"/>
              <a:cs typeface="Helvetica Neue"/>
              <a:sym typeface="Helvetica Neue"/>
            </a:endParaRPr>
          </a:p>
          <a:p>
            <a:pPr indent="0" lvl="0" marL="457200" marR="0" rtl="0" algn="l">
              <a:lnSpc>
                <a:spcPct val="115000"/>
              </a:lnSpc>
              <a:spcBef>
                <a:spcPts val="1000"/>
              </a:spcBef>
              <a:spcAft>
                <a:spcPts val="1000"/>
              </a:spcAft>
              <a:buClr>
                <a:srgbClr val="000000"/>
              </a:buClr>
              <a:buSzPts val="1800"/>
              <a:buFont typeface="Arial"/>
              <a:buNone/>
            </a:pPr>
            <a:r>
              <a:rPr b="1" i="0" lang="es" sz="1800" u="sng" cap="none" strike="noStrike">
                <a:solidFill>
                  <a:srgbClr val="0097A7"/>
                </a:solidFill>
                <a:latin typeface="Helvetica Neue"/>
                <a:ea typeface="Helvetica Neue"/>
                <a:cs typeface="Helvetica Neue"/>
                <a:sym typeface="Helvetica Neue"/>
                <a:hlinkClick r:id="rId3">
                  <a:extLst>
                    <a:ext uri="{A12FA001-AC4F-418D-AE19-62706E023703}">
                      <ahyp:hlinkClr val="tx"/>
                    </a:ext>
                  </a:extLst>
                </a:hlinkClick>
              </a:rPr>
              <a:t>https://www.youtube.com/watch?v=P3pFRCFodog</a:t>
            </a:r>
            <a:endParaRPr b="0" i="0" sz="1800" u="none" cap="none" strike="noStrike">
              <a:solidFill>
                <a:srgbClr val="0097A7"/>
              </a:solidFill>
              <a:latin typeface="Helvetica Neue Light"/>
              <a:ea typeface="Helvetica Neue Light"/>
              <a:cs typeface="Helvetica Neue Light"/>
              <a:sym typeface="Helvetica Neue Light"/>
            </a:endParaRPr>
          </a:p>
        </p:txBody>
      </p:sp>
      <p:pic>
        <p:nvPicPr>
          <p:cNvPr id="799" name="Google Shape;799;p10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800" name="Google Shape;800;p107"/>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07"/>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VIDEOS Y PODCASTS</a:t>
            </a:r>
            <a:endParaRPr b="0" i="1" sz="4000" u="none" cap="none" strike="noStrike">
              <a:solidFill>
                <a:srgbClr val="000000"/>
              </a:solidFill>
              <a:latin typeface="Anton"/>
              <a:ea typeface="Anton"/>
              <a:cs typeface="Anton"/>
              <a:sym typeface="Anton"/>
            </a:endParaRPr>
          </a:p>
        </p:txBody>
      </p:sp>
      <p:pic>
        <p:nvPicPr>
          <p:cNvPr id="802" name="Google Shape;802;p107"/>
          <p:cNvPicPr preferRelativeResize="0"/>
          <p:nvPr/>
        </p:nvPicPr>
        <p:blipFill rotWithShape="1">
          <a:blip r:embed="rId5">
            <a:alphaModFix/>
          </a:blip>
          <a:srcRect b="0" l="0" r="0" t="0"/>
          <a:stretch/>
        </p:blipFill>
        <p:spPr>
          <a:xfrm>
            <a:off x="1484234" y="1279240"/>
            <a:ext cx="545131" cy="545131"/>
          </a:xfrm>
          <a:prstGeom prst="rect">
            <a:avLst/>
          </a:prstGeom>
          <a:noFill/>
          <a:ln>
            <a:noFill/>
          </a:ln>
        </p:spPr>
      </p:pic>
      <p:pic>
        <p:nvPicPr>
          <p:cNvPr id="803" name="Google Shape;803;p107"/>
          <p:cNvPicPr preferRelativeResize="0"/>
          <p:nvPr/>
        </p:nvPicPr>
        <p:blipFill rotWithShape="1">
          <a:blip r:embed="rId6">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807" name="Shape 807"/>
        <p:cNvGrpSpPr/>
        <p:nvPr/>
      </p:nvGrpSpPr>
      <p:grpSpPr>
        <a:xfrm>
          <a:off x="0" y="0"/>
          <a:ext cx="0" cy="0"/>
          <a:chOff x="0" y="0"/>
          <a:chExt cx="0" cy="0"/>
        </a:xfrm>
      </p:grpSpPr>
      <p:sp>
        <p:nvSpPr>
          <p:cNvPr id="808" name="Google Shape;808;p108"/>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¿QUERÉS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809" name="Google Shape;809;p108"/>
          <p:cNvPicPr preferRelativeResize="0"/>
          <p:nvPr/>
        </p:nvPicPr>
        <p:blipFill rotWithShape="1">
          <a:blip r:embed="rId3">
            <a:alphaModFix/>
          </a:blip>
          <a:srcRect b="0" l="0" r="0" t="0"/>
          <a:stretch/>
        </p:blipFill>
        <p:spPr>
          <a:xfrm>
            <a:off x="3978713" y="1212800"/>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9"/>
          <p:cNvSpPr txBox="1"/>
          <p:nvPr/>
        </p:nvSpPr>
        <p:spPr>
          <a:xfrm>
            <a:off x="2331625" y="1682075"/>
            <a:ext cx="60165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 sz="1800" u="sng" cap="none" strike="noStrike">
                <a:solidFill>
                  <a:schemeClr val="hlink"/>
                </a:solidFill>
                <a:latin typeface="Helvetica Neue Light"/>
                <a:ea typeface="Helvetica Neue Light"/>
                <a:cs typeface="Helvetica Neue Light"/>
                <a:sym typeface="Helvetica Neue Light"/>
                <a:hlinkClick r:id="rId3"/>
              </a:rPr>
              <a:t>¿Cómo funciona un DNS?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u="none" cap="none" strike="noStrike">
                <a:solidFill>
                  <a:schemeClr val="dk1"/>
                </a:solidFill>
                <a:latin typeface="Helvetica Neue"/>
                <a:ea typeface="Helvetica Neue"/>
                <a:cs typeface="Helvetica Neue"/>
                <a:sym typeface="Helvetica Neue"/>
              </a:rPr>
              <a:t>red.es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 sz="18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Software para prototipar</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u="none" cap="none" strike="noStrike">
                <a:solidFill>
                  <a:schemeClr val="dk1"/>
                </a:solidFill>
                <a:latin typeface="Helvetica Neue"/>
                <a:ea typeface="Helvetica Neue"/>
                <a:cs typeface="Helvetica Neue"/>
                <a:sym typeface="Helvetica Neue"/>
              </a:rPr>
              <a:t>InVision</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Arial"/>
              <a:buChar char="●"/>
            </a:pPr>
            <a:r>
              <a:rPr b="0" i="0" lang="es" sz="1800" u="sng" cap="none" strike="noStrike">
                <a:solidFill>
                  <a:schemeClr val="hlink"/>
                </a:solidFill>
                <a:latin typeface="Helvetica Neue Light"/>
                <a:ea typeface="Helvetica Neue Light"/>
                <a:cs typeface="Helvetica Neue Light"/>
                <a:sym typeface="Helvetica Neue Light"/>
                <a:hlinkClick r:id="rId5"/>
              </a:rPr>
              <a:t>Referencia de elementos HTML5</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u="none" cap="none" strike="noStrike">
                <a:solidFill>
                  <a:schemeClr val="dk1"/>
                </a:solidFill>
                <a:latin typeface="Helvetica Neue"/>
                <a:ea typeface="Helvetica Neue"/>
                <a:cs typeface="Helvetica Neue"/>
                <a:sym typeface="Helvetica Neue"/>
              </a:rPr>
              <a:t>MDN Web Docs</a:t>
            </a:r>
            <a:endParaRPr b="1" i="1"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815" name="Google Shape;815;p109"/>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816" name="Google Shape;816;p109"/>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817" name="Google Shape;817;p109"/>
          <p:cNvSpPr/>
          <p:nvPr/>
        </p:nvSpPr>
        <p:spPr>
          <a:xfrm>
            <a:off x="10354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8" name="Google Shape;818;p109"/>
          <p:cNvPicPr preferRelativeResize="0"/>
          <p:nvPr/>
        </p:nvPicPr>
        <p:blipFill rotWithShape="1">
          <a:blip r:embed="rId8">
            <a:alphaModFix/>
          </a:blip>
          <a:srcRect b="0" l="0" r="0" t="0"/>
          <a:stretch/>
        </p:blipFill>
        <p:spPr>
          <a:xfrm>
            <a:off x="1298134" y="1997140"/>
            <a:ext cx="545131" cy="5451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19" name="Google Shape;219;p47"/>
          <p:cNvPicPr preferRelativeResize="0"/>
          <p:nvPr/>
        </p:nvPicPr>
        <p:blipFill>
          <a:blip r:embed="rId4">
            <a:alphaModFix/>
          </a:blip>
          <a:stretch>
            <a:fillRect/>
          </a:stretch>
        </p:blipFill>
        <p:spPr>
          <a:xfrm>
            <a:off x="238312" y="117388"/>
            <a:ext cx="8667376" cy="4908726"/>
          </a:xfrm>
          <a:prstGeom prst="rect">
            <a:avLst/>
          </a:prstGeom>
          <a:noFill/>
          <a:ln>
            <a:noFill/>
          </a:ln>
        </p:spPr>
      </p:pic>
      <p:pic>
        <p:nvPicPr>
          <p:cNvPr id="220" name="Google Shape;220;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2" name="Shape 822"/>
        <p:cNvGrpSpPr/>
        <p:nvPr/>
      </p:nvGrpSpPr>
      <p:grpSpPr>
        <a:xfrm>
          <a:off x="0" y="0"/>
          <a:ext cx="0" cy="0"/>
          <a:chOff x="0" y="0"/>
          <a:chExt cx="0" cy="0"/>
        </a:xfrm>
      </p:grpSpPr>
      <p:sp>
        <p:nvSpPr>
          <p:cNvPr id="823" name="Google Shape;823;p11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24" name="Google Shape;824;p11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-Prototipado de un sitio web.</a:t>
            </a:r>
            <a:br>
              <a:rPr b="0" i="0" lang="es" sz="2200" u="none" cap="none" strike="noStrike">
                <a:solidFill>
                  <a:srgbClr val="E0FF00"/>
                </a:solidFill>
                <a:latin typeface="Helvetica Neue Light"/>
                <a:ea typeface="Helvetica Neue Light"/>
                <a:cs typeface="Helvetica Neue Light"/>
                <a:sym typeface="Helvetica Neue Light"/>
              </a:rPr>
            </a:br>
            <a:r>
              <a:rPr b="0" i="0" lang="es" sz="2200" u="none" cap="none" strike="noStrike">
                <a:solidFill>
                  <a:srgbClr val="E0FF00"/>
                </a:solidFill>
                <a:latin typeface="Helvetica Neue Light"/>
                <a:ea typeface="Helvetica Neue Light"/>
                <a:cs typeface="Helvetica Neue Light"/>
                <a:sym typeface="Helvetica Neue Light"/>
              </a:rPr>
              <a:t>-HTML, sus etiquetas y sintaxis.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828" name="Shape 828"/>
        <p:cNvGrpSpPr/>
        <p:nvPr/>
      </p:nvGrpSpPr>
      <p:grpSpPr>
        <a:xfrm>
          <a:off x="0" y="0"/>
          <a:ext cx="0" cy="0"/>
          <a:chOff x="0" y="0"/>
          <a:chExt cx="0" cy="0"/>
        </a:xfrm>
      </p:grpSpPr>
      <p:sp>
        <p:nvSpPr>
          <p:cNvPr id="829" name="Google Shape;829;p111"/>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¿YA CONOCES LOS </a:t>
            </a:r>
            <a:r>
              <a:rPr b="0" i="1" lang="es" sz="3600" u="sng" cap="none" strike="noStrike">
                <a:solidFill>
                  <a:srgbClr val="0097A7"/>
                </a:solidFill>
                <a:latin typeface="Anton"/>
                <a:ea typeface="Anton"/>
                <a:cs typeface="Anton"/>
                <a:sym typeface="Anton"/>
                <a:hlinkClick r:id="rId3">
                  <a:extLst>
                    <a:ext uri="{A12FA001-AC4F-418D-AE19-62706E023703}">
                      <ahyp:hlinkClr val="tx"/>
                    </a:ext>
                  </a:extLst>
                </a:hlinkClick>
              </a:rPr>
              <a:t>BENEFICIOS </a:t>
            </a:r>
            <a:r>
              <a:rPr b="0" i="1" lang="es" sz="3600" u="none" cap="none" strike="noStrike">
                <a:solidFill>
                  <a:srgbClr val="000000"/>
                </a:solidFill>
                <a:latin typeface="Anton"/>
                <a:ea typeface="Anton"/>
                <a:cs typeface="Anton"/>
                <a:sym typeface="Anton"/>
              </a:rPr>
              <a:t>QUE TIENES POR SER ESTUDIANTE DE CODERHOUSE? </a:t>
            </a:r>
            <a:endParaRPr b="0" i="1" sz="3600" u="none" cap="none" strike="noStrike">
              <a:solidFill>
                <a:srgbClr val="000000"/>
              </a:solidFill>
              <a:latin typeface="Anton"/>
              <a:ea typeface="Anton"/>
              <a:cs typeface="Anton"/>
              <a:sym typeface="Anton"/>
            </a:endParaRPr>
          </a:p>
        </p:txBody>
      </p:sp>
      <p:pic>
        <p:nvPicPr>
          <p:cNvPr id="830" name="Google Shape;830;p11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831" name="Google Shape;831;p111"/>
          <p:cNvPicPr preferRelativeResize="0"/>
          <p:nvPr/>
        </p:nvPicPr>
        <p:blipFill rotWithShape="1">
          <a:blip r:embed="rId5">
            <a:alphaModFix/>
          </a:blip>
          <a:srcRect b="0" l="0" r="0" t="0"/>
          <a:stretch/>
        </p:blipFill>
        <p:spPr>
          <a:xfrm>
            <a:off x="4117851" y="958650"/>
            <a:ext cx="908300" cy="9083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5" name="Shape 835"/>
        <p:cNvGrpSpPr/>
        <p:nvPr/>
      </p:nvGrpSpPr>
      <p:grpSpPr>
        <a:xfrm>
          <a:off x="0" y="0"/>
          <a:ext cx="0" cy="0"/>
          <a:chOff x="0" y="0"/>
          <a:chExt cx="0" cy="0"/>
        </a:xfrm>
      </p:grpSpPr>
      <p:sp>
        <p:nvSpPr>
          <p:cNvPr id="836" name="Google Shape;836;p112"/>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37" name="Google Shape;837;p112"/>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8"/>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práctica.</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26" name="Google Shape;226;p48"/>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227" name="Google Shape;227;p48"/>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b="0" i="0" lang="es" sz="1400" u="none" cap="none" strike="noStrike">
                <a:solidFill>
                  <a:srgbClr val="000000"/>
                </a:solidFill>
                <a:latin typeface="Helvetica Neue Light"/>
                <a:ea typeface="Helvetica Neue Light"/>
                <a:cs typeface="Helvetica Neue Light"/>
                <a:sym typeface="Helvetica Neue Light"/>
              </a:rPr>
              <a:t>Relacionados completamente con el </a:t>
            </a:r>
            <a:r>
              <a:rPr b="0" i="0" lang="es" sz="1400" u="none" cap="none" strike="noStrike">
                <a:solidFill>
                  <a:srgbClr val="000000"/>
                </a:solidFill>
                <a:latin typeface="Helvetica Neue"/>
                <a:ea typeface="Helvetica Neue"/>
                <a:cs typeface="Helvetica Neue"/>
                <a:sym typeface="Helvetica Neue"/>
              </a:rPr>
              <a:t>Proyecto Final</a:t>
            </a:r>
            <a:r>
              <a:rPr b="0" i="0" lang="es" sz="1400"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b="0" i="0" lang="es" sz="1400" u="none" cap="none" strike="noStrike">
                <a:solidFill>
                  <a:schemeClr val="dk1"/>
                </a:solidFill>
                <a:latin typeface="Helvetica Neue Light"/>
                <a:ea typeface="Helvetica Neue Light"/>
                <a:cs typeface="Helvetica Neue Light"/>
                <a:sym typeface="Helvetica Neue Light"/>
              </a:rPr>
              <a:t>hasta 7 días luego de la clase </a:t>
            </a:r>
            <a:r>
              <a:rPr b="0" i="0" lang="es" sz="1400" u="none" cap="none" strike="noStrike">
                <a:solidFill>
                  <a:srgbClr val="000000"/>
                </a:solidFill>
                <a:latin typeface="Helvetica Neue Light"/>
                <a:ea typeface="Helvetica Neue Light"/>
                <a:cs typeface="Helvetica Neue Light"/>
                <a:sym typeface="Helvetica Neue Light"/>
              </a:rPr>
              <a:t>para que sean corregidos.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8" name="Google Shape;228;p48"/>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229" name="Google Shape;229;p48"/>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230" name="Google Shape;230;p48"/>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231" name="Google Shape;231;p48"/>
          <p:cNvSpPr/>
          <p:nvPr/>
        </p:nvSpPr>
        <p:spPr>
          <a:xfrm>
            <a:off x="6691025" y="1876725"/>
            <a:ext cx="449100" cy="4491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rgbClr val="FFFFFF"/>
                </a:solidFill>
                <a:latin typeface="Helvetica Neue"/>
                <a:ea typeface="Helvetica Neue"/>
                <a:cs typeface="Helvetica Neue"/>
                <a:sym typeface="Helvetica Neue"/>
              </a:rPr>
              <a:t>8</a:t>
            </a:r>
            <a:endParaRPr b="1" i="0" u="none" cap="none" strike="noStrike">
              <a:solidFill>
                <a:srgbClr val="FFFFFF"/>
              </a:solidFill>
              <a:latin typeface="Helvetica Neue"/>
              <a:ea typeface="Helvetica Neue"/>
              <a:cs typeface="Helvetica Neue"/>
              <a:sym typeface="Helvetica Neue"/>
            </a:endParaRPr>
          </a:p>
        </p:txBody>
      </p:sp>
      <p:sp>
        <p:nvSpPr>
          <p:cNvPr id="232" name="Google Shape;232;p48"/>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 sz="1500" u="none" cap="none" strike="noStrike">
                <a:solidFill>
                  <a:schemeClr val="dk1"/>
                </a:solidFill>
                <a:latin typeface="Helvetica Neue"/>
                <a:ea typeface="Helvetica Neue"/>
                <a:cs typeface="Helvetica Neue"/>
                <a:sym typeface="Helvetica Neue"/>
              </a:rPr>
              <a:t>Desafíos genéricos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s" sz="1400" u="none" cap="none" strike="noStrike">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9"/>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238" name="Google Shape;238;p4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práctica.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39" name="Google Shape;239;p49"/>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240" name="Google Shape;240;p49"/>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 sz="1500" u="none" cap="none" strike="noStrike">
                <a:solidFill>
                  <a:schemeClr val="dk1"/>
                </a:solidFill>
                <a:latin typeface="Helvetica Neue"/>
                <a:ea typeface="Helvetica Neue"/>
                <a:cs typeface="Helvetica Neue"/>
                <a:sym typeface="Helvetica Neue"/>
              </a:rPr>
              <a:t>Entregas del Proyecto Final</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s" sz="1400" u="none" cap="none" strike="noStrike">
                <a:solidFill>
                  <a:srgbClr val="000000"/>
                </a:solidFill>
                <a:latin typeface="Helvetica Neue Light"/>
                <a:ea typeface="Helvetica Neue Light"/>
                <a:cs typeface="Helvetica Neue Light"/>
                <a:sym typeface="Helvetica Neue Light"/>
              </a:rPr>
              <a:t>Entregas con el estado de avance de tu </a:t>
            </a:r>
            <a:r>
              <a:rPr b="1" i="0" lang="es" sz="1400" u="none" cap="none" strike="noStrike">
                <a:solidFill>
                  <a:srgbClr val="000000"/>
                </a:solidFill>
                <a:latin typeface="Helvetica Neue"/>
                <a:ea typeface="Helvetica Neue"/>
                <a:cs typeface="Helvetica Neue"/>
                <a:sym typeface="Helvetica Neue"/>
              </a:rPr>
              <a:t>proyecto final</a:t>
            </a:r>
            <a:r>
              <a:rPr b="0" i="0" lang="es" sz="1400" u="none" cap="none" strike="noStrike">
                <a:solidFill>
                  <a:srgbClr val="000000"/>
                </a:solidFill>
                <a:latin typeface="Helvetica Neue Light"/>
                <a:ea typeface="Helvetica Neue Light"/>
                <a:cs typeface="Helvetica Neue Light"/>
                <a:sym typeface="Helvetica Neue Light"/>
              </a:rPr>
              <a:t> que deberás subir a la plataforma a lo largo del curso y </a:t>
            </a:r>
            <a:r>
              <a:rPr b="0" i="0" lang="es" sz="1400" u="none" cap="none" strike="noStrike">
                <a:solidFill>
                  <a:schemeClr val="dk1"/>
                </a:solidFill>
                <a:latin typeface="Helvetica Neue Light"/>
                <a:ea typeface="Helvetica Neue Light"/>
                <a:cs typeface="Helvetica Neue Light"/>
                <a:sym typeface="Helvetica Neue Light"/>
              </a:rPr>
              <a:t>hasta 7 días luego de la clase</a:t>
            </a:r>
            <a:r>
              <a:rPr b="0" i="0" lang="es" sz="1400" u="none" cap="none" strike="noStrike">
                <a:solidFill>
                  <a:srgbClr val="000000"/>
                </a:solidFill>
                <a:latin typeface="Helvetica Neue Light"/>
                <a:ea typeface="Helvetica Neue Light"/>
                <a:cs typeface="Helvetica Neue Light"/>
                <a:sym typeface="Helvetica Neue Light"/>
              </a:rPr>
              <a:t>, para ser corregidas por tu docente o tutor/a.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41" name="Google Shape;241;p49"/>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242" name="Google Shape;242;p49"/>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a:solidFill>
                  <a:srgbClr val="FFFFFF"/>
                </a:solidFill>
                <a:latin typeface="Helvetica Neue"/>
                <a:ea typeface="Helvetica Neue"/>
                <a:cs typeface="Helvetica Neue"/>
                <a:sym typeface="Helvetica Neue"/>
              </a:rPr>
              <a:t>3</a:t>
            </a:r>
            <a:endParaRPr b="1" i="0" sz="1400" u="none" cap="none" strike="noStrike">
              <a:solidFill>
                <a:srgbClr val="FFFFFF"/>
              </a:solidFill>
              <a:latin typeface="Helvetica Neue"/>
              <a:ea typeface="Helvetica Neue"/>
              <a:cs typeface="Helvetica Neue"/>
              <a:sym typeface="Helvetica Neue"/>
            </a:endParaRPr>
          </a:p>
        </p:txBody>
      </p:sp>
      <p:sp>
        <p:nvSpPr>
          <p:cNvPr id="243" name="Google Shape;243;p49"/>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 sz="1500" u="none" cap="none" strike="noStrike">
                <a:solidFill>
                  <a:schemeClr val="dk1"/>
                </a:solidFill>
                <a:latin typeface="Helvetica Neue"/>
                <a:ea typeface="Helvetica Neue"/>
                <a:cs typeface="Helvetica Neue"/>
                <a:sym typeface="Helvetica Neue"/>
              </a:rPr>
              <a:t>Desafíos complementarios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s" sz="1400" u="none" cap="none" strike="noStrike">
                <a:solidFill>
                  <a:schemeClr val="dk1"/>
                </a:solidFill>
                <a:latin typeface="Helvetica Neue Light"/>
                <a:ea typeface="Helvetica Neue Light"/>
                <a:cs typeface="Helvetica Neue Light"/>
                <a:sym typeface="Helvetica Neue Light"/>
              </a:rPr>
              <a:t>Desafíos que complementan a los entregables. Son optativos y, de ser subidos a la plataforma a tiempo y aprobados, suman puntos para el top 10.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pic>
        <p:nvPicPr>
          <p:cNvPr id="244" name="Google Shape;244;p49"/>
          <p:cNvPicPr preferRelativeResize="0"/>
          <p:nvPr/>
        </p:nvPicPr>
        <p:blipFill rotWithShape="1">
          <a:blip r:embed="rId5">
            <a:alphaModFix/>
          </a:blip>
          <a:srcRect b="0" l="0" r="0" t="0"/>
          <a:stretch/>
        </p:blipFill>
        <p:spPr>
          <a:xfrm>
            <a:off x="1781637" y="2001413"/>
            <a:ext cx="1250376" cy="1253225"/>
          </a:xfrm>
          <a:prstGeom prst="rect">
            <a:avLst/>
          </a:prstGeom>
          <a:noFill/>
          <a:ln>
            <a:noFill/>
          </a:ln>
        </p:spPr>
      </p:pic>
      <p:sp>
        <p:nvSpPr>
          <p:cNvPr id="245" name="Google Shape;245;p4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
        <p:nvSpPr>
          <p:cNvPr id="246" name="Google Shape;246;p49"/>
          <p:cNvSpPr/>
          <p:nvPr/>
        </p:nvSpPr>
        <p:spPr>
          <a:xfrm>
            <a:off x="2652425" y="1876725"/>
            <a:ext cx="449100" cy="4491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rgbClr val="FFFFFF"/>
                </a:solidFill>
                <a:latin typeface="Helvetica Neue"/>
                <a:ea typeface="Helvetica Neue"/>
                <a:cs typeface="Helvetica Neue"/>
                <a:sym typeface="Helvetica Neue"/>
              </a:rPr>
              <a:t>2</a:t>
            </a:r>
            <a:endParaRPr b="1" i="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